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616" r:id="rId2"/>
    <p:sldId id="781" r:id="rId3"/>
    <p:sldId id="845" r:id="rId4"/>
    <p:sldId id="782" r:id="rId5"/>
    <p:sldId id="783" r:id="rId6"/>
    <p:sldId id="835" r:id="rId7"/>
    <p:sldId id="784" r:id="rId8"/>
    <p:sldId id="785" r:id="rId9"/>
    <p:sldId id="786" r:id="rId10"/>
    <p:sldId id="843" r:id="rId11"/>
    <p:sldId id="836" r:id="rId12"/>
    <p:sldId id="855" r:id="rId13"/>
    <p:sldId id="856" r:id="rId14"/>
    <p:sldId id="837" r:id="rId15"/>
    <p:sldId id="838" r:id="rId16"/>
    <p:sldId id="846" r:id="rId17"/>
    <p:sldId id="847" r:id="rId18"/>
    <p:sldId id="848" r:id="rId19"/>
    <p:sldId id="849" r:id="rId20"/>
    <p:sldId id="850" r:id="rId21"/>
    <p:sldId id="851" r:id="rId22"/>
    <p:sldId id="852" r:id="rId23"/>
    <p:sldId id="853" r:id="rId24"/>
    <p:sldId id="854" r:id="rId25"/>
    <p:sldId id="857" r:id="rId26"/>
    <p:sldId id="858" r:id="rId27"/>
    <p:sldId id="839" r:id="rId28"/>
    <p:sldId id="840" r:id="rId29"/>
    <p:sldId id="860" r:id="rId30"/>
    <p:sldId id="841" r:id="rId31"/>
    <p:sldId id="863" r:id="rId32"/>
    <p:sldId id="844" r:id="rId33"/>
    <p:sldId id="63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  <p:cmAuthor id="1" name="Мария Кожухова" initials="МК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236"/>
    <a:srgbClr val="B02F63"/>
    <a:srgbClr val="115E78"/>
    <a:srgbClr val="E46C0A"/>
    <a:srgbClr val="FAC090"/>
    <a:srgbClr val="FFFF00"/>
    <a:srgbClr val="9BBB59"/>
    <a:srgbClr val="D99694"/>
    <a:srgbClr val="A7C0DE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 autoAdjust="0"/>
    <p:restoredTop sz="94434" autoAdjust="0"/>
  </p:normalViewPr>
  <p:slideViewPr>
    <p:cSldViewPr>
      <p:cViewPr>
        <p:scale>
          <a:sx n="125" d="100"/>
          <a:sy n="125" d="100"/>
        </p:scale>
        <p:origin x="-696" y="-8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D983D-018C-486E-8586-8D4826233076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4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EE3FFFFE-4542-B148-A243-9A6F8D92E18D}" type="slidenum">
              <a:rPr lang="ru-RU" b="0">
                <a:solidFill>
                  <a:srgbClr val="000000"/>
                </a:solidFill>
              </a:rPr>
              <a:pPr eaLnBrk="1" hangingPunct="1"/>
              <a:t>33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78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31.05.17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8" b="28765"/>
          <a:stretch/>
        </p:blipFill>
        <p:spPr>
          <a:xfrm>
            <a:off x="0" y="1267970"/>
            <a:ext cx="9144000" cy="38862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54255"/>
            <a:ext cx="9144000" cy="3913630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75505" y="2626294"/>
            <a:ext cx="43444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5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Готовые решения</a:t>
            </a:r>
          </a:p>
          <a:p>
            <a:pPr algn="ctr">
              <a:defRPr/>
            </a:pPr>
            <a:r>
              <a:rPr lang="ru-RU" sz="35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1С-Битрикс</a:t>
            </a:r>
            <a:endParaRPr lang="ru-RU" sz="35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00" y="5654908"/>
            <a:ext cx="388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ЯРОСЛАВ ГОЛУБ</a:t>
            </a:r>
          </a:p>
          <a:p>
            <a:pPr algn="ctr"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Директор интернет-агентства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INTEC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19" y="346713"/>
            <a:ext cx="241964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r="3775" b="7246"/>
          <a:stretch/>
        </p:blipFill>
        <p:spPr>
          <a:xfrm>
            <a:off x="0" y="1111795"/>
            <a:ext cx="9152334" cy="537384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32613" y="581437"/>
            <a:ext cx="269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/>
              </a:rPr>
              <a:t>Недостатки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52" y="626661"/>
            <a:ext cx="1839938" cy="463550"/>
          </a:xfrm>
          <a:prstGeom prst="rect">
            <a:avLst/>
          </a:prstGeom>
        </p:spPr>
      </p:pic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-228600" y="4037008"/>
            <a:ext cx="2438400" cy="68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Не всегда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обновляются</a:t>
            </a: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 bwMode="auto">
          <a:xfrm>
            <a:off x="4246519" y="4027319"/>
            <a:ext cx="2143860" cy="9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Рабочий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сайт может отличаться от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демо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-сайта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0" y="2895600"/>
            <a:ext cx="845926" cy="845926"/>
          </a:xfrm>
          <a:prstGeom prst="rect">
            <a:avLst/>
          </a:prstGeom>
        </p:spPr>
      </p:pic>
      <p:sp>
        <p:nvSpPr>
          <p:cNvPr id="32" name="Содержимое 2"/>
          <p:cNvSpPr txBox="1">
            <a:spLocks/>
          </p:cNvSpPr>
          <p:nvPr/>
        </p:nvSpPr>
        <p:spPr bwMode="auto">
          <a:xfrm>
            <a:off x="1963885" y="4027319"/>
            <a:ext cx="2014247" cy="9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Мало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качественных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шаблонов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33" name="Содержимое 2"/>
          <p:cNvSpPr txBox="1">
            <a:spLocks/>
          </p:cNvSpPr>
          <p:nvPr/>
        </p:nvSpPr>
        <p:spPr bwMode="auto">
          <a:xfrm>
            <a:off x="6647446" y="4027319"/>
            <a:ext cx="219175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Качество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поддержки зависит от партнёра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981200" y="3762466"/>
            <a:ext cx="0" cy="1266734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114800" y="3762466"/>
            <a:ext cx="0" cy="1266734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531332" y="3762466"/>
            <a:ext cx="0" cy="1266734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39" y="2895600"/>
            <a:ext cx="845926" cy="84592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86" y="2895600"/>
            <a:ext cx="845926" cy="8459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06" y="2895600"/>
            <a:ext cx="845926" cy="845926"/>
          </a:xfrm>
          <a:prstGeom prst="rect">
            <a:avLst/>
          </a:prstGeom>
        </p:spPr>
      </p:pic>
      <p:sp>
        <p:nvSpPr>
          <p:cNvPr id="57" name="Rectángulo redondeado 48"/>
          <p:cNvSpPr/>
          <p:nvPr/>
        </p:nvSpPr>
        <p:spPr>
          <a:xfrm>
            <a:off x="579166" y="522151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86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684" y="1509000"/>
            <a:ext cx="9146683" cy="1158000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38600" y="1752975"/>
            <a:ext cx="38680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Область применения: 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1866405" y="3690209"/>
            <a:ext cx="6011242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Оптимальный выбор для большинства компаний - готовое решение с индивидуальными доработками дизайна и функциональных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возможностей.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9" name="Text Placeholder 20"/>
          <p:cNvSpPr txBox="1">
            <a:spLocks/>
          </p:cNvSpPr>
          <p:nvPr/>
        </p:nvSpPr>
        <p:spPr>
          <a:xfrm>
            <a:off x="782729" y="372320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1">
                    <a:lumMod val="50000"/>
                    <a:lumOff val="5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20" name="Text Placeholder 20"/>
          <p:cNvSpPr txBox="1">
            <a:spLocks/>
          </p:cNvSpPr>
          <p:nvPr/>
        </p:nvSpPr>
        <p:spPr>
          <a:xfrm>
            <a:off x="681158" y="5172002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02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181"/>
            <a:ext cx="3429860" cy="3157589"/>
          </a:xfrm>
          <a:prstGeom prst="rect">
            <a:avLst/>
          </a:prstGeom>
        </p:spPr>
      </p:pic>
      <p:sp>
        <p:nvSpPr>
          <p:cNvPr id="24" name="Содержимое 2"/>
          <p:cNvSpPr txBox="1">
            <a:spLocks/>
          </p:cNvSpPr>
          <p:nvPr/>
        </p:nvSpPr>
        <p:spPr bwMode="auto">
          <a:xfrm>
            <a:off x="1866405" y="5103171"/>
            <a:ext cx="6011242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Рабочий инструмент для решения бизнес-задач - корпоративный сайт, интернет-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магазин.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21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8468" y="0"/>
            <a:ext cx="9152467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752600"/>
            <a:ext cx="7497229" cy="3505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bg1"/>
                </a:solidFill>
                <a:cs typeface="Arial"/>
              </a:rPr>
              <a:t>Вы можете заказать индивидуальный проект с уникальным дизайном. </a:t>
            </a:r>
            <a:endParaRPr lang="en-US" sz="2400" dirty="0" smtClean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cs typeface="Arial"/>
              </a:rPr>
              <a:t>Но </a:t>
            </a:r>
            <a:r>
              <a:rPr lang="ru-RU" sz="2400" dirty="0" smtClean="0">
                <a:solidFill>
                  <a:schemeClr val="bg1"/>
                </a:solidFill>
                <a:cs typeface="Arial"/>
              </a:rPr>
              <a:t>при </a:t>
            </a:r>
            <a:r>
              <a:rPr lang="ru-RU" sz="2400" dirty="0">
                <a:solidFill>
                  <a:schemeClr val="bg1"/>
                </a:solidFill>
                <a:cs typeface="Arial"/>
              </a:rPr>
              <a:t>выборе </a:t>
            </a:r>
            <a:r>
              <a:rPr lang="ru-RU" sz="2400" b="1" dirty="0">
                <a:solidFill>
                  <a:schemeClr val="bg1"/>
                </a:solidFill>
                <a:cs typeface="Arial"/>
              </a:rPr>
              <a:t>готового </a:t>
            </a:r>
            <a:r>
              <a:rPr lang="ru-RU" sz="2400" b="1" dirty="0" smtClean="0">
                <a:solidFill>
                  <a:schemeClr val="bg1"/>
                </a:solidFill>
                <a:cs typeface="Arial"/>
              </a:rPr>
              <a:t>шаблона,</a:t>
            </a:r>
            <a:r>
              <a:rPr lang="ru-RU" sz="2400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ru-RU" sz="2400" dirty="0">
                <a:solidFill>
                  <a:schemeClr val="bg1"/>
                </a:solidFill>
                <a:cs typeface="Arial"/>
              </a:rPr>
              <a:t>количество работы над созданием </a:t>
            </a:r>
            <a:r>
              <a:rPr lang="ru-RU" sz="2400" dirty="0" smtClean="0">
                <a:solidFill>
                  <a:schemeClr val="bg1"/>
                </a:solidFill>
                <a:cs typeface="Arial"/>
              </a:rPr>
              <a:t>ресурса, </a:t>
            </a:r>
            <a:r>
              <a:rPr lang="ru-RU" sz="2400" dirty="0">
                <a:solidFill>
                  <a:schemeClr val="bg1"/>
                </a:solidFill>
                <a:cs typeface="Arial"/>
              </a:rPr>
              <a:t>уменьшается в несколько раз. </a:t>
            </a:r>
            <a:endParaRPr lang="ru-RU" sz="2400" dirty="0" smtClean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bg1"/>
                </a:solidFill>
                <a:cs typeface="Arial"/>
              </a:rPr>
              <a:t>Соответственно</a:t>
            </a:r>
            <a:r>
              <a:rPr lang="ru-RU" sz="2400" dirty="0">
                <a:solidFill>
                  <a:schemeClr val="bg1"/>
                </a:solidFill>
                <a:cs typeface="Arial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cs typeface="Arial"/>
              </a:rPr>
              <a:t>уменьшаются и затраты на разработку.</a:t>
            </a:r>
            <a:endParaRPr lang="ru-RU" sz="2400" dirty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760475" y="2819400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60475" y="4114800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7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0"/>
          <p:cNvPicPr>
            <a:picLocks noChangeAspect="1"/>
          </p:cNvPicPr>
          <p:nvPr/>
        </p:nvPicPr>
        <p:blipFill rotWithShape="1">
          <a:blip r:embed="rId2"/>
          <a:srcRect t="11169" r="28125" b="17037"/>
          <a:stretch/>
        </p:blipFill>
        <p:spPr>
          <a:xfrm>
            <a:off x="-8467" y="0"/>
            <a:ext cx="9152467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8467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2819400"/>
            <a:ext cx="7848600" cy="1077218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  <a:cs typeface="Arial"/>
              </a:rPr>
              <a:t>Если вы хотите открыть сайт уже сейчас,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  <a:cs typeface="Arial"/>
              </a:rPr>
              <a:t>готовое решение – лучший вариант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1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rketplace.1c-bitrix.ru/upload/resize_cache/update/06f/979_600_175511db9cefbc414a902a46f1b8fae16/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33927" r="10395"/>
          <a:stretch/>
        </p:blipFill>
        <p:spPr bwMode="auto">
          <a:xfrm>
            <a:off x="1522101" y="1285928"/>
            <a:ext cx="6003442" cy="306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-2684" y="4343400"/>
            <a:ext cx="9146683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5601" y="198917"/>
            <a:ext cx="5324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1С-Битрикс - лучшая экосистема готовых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решений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65386" y="5437759"/>
            <a:ext cx="2473713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Отлаженная и многофункциональная платформа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205564" y="5606604"/>
            <a:ext cx="2239495" cy="6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Много независимых разработчиков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5687848" y="5430270"/>
            <a:ext cx="3155635" cy="121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Много готовых сайтов, модулей и функциональных расширений под решения различных задач</a:t>
            </a:r>
          </a:p>
        </p:txBody>
      </p:sp>
      <p:sp>
        <p:nvSpPr>
          <p:cNvPr id="26" name="Rectángulo redondeado 48"/>
          <p:cNvSpPr/>
          <p:nvPr/>
        </p:nvSpPr>
        <p:spPr>
          <a:xfrm>
            <a:off x="395172" y="400012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42" y="4741841"/>
            <a:ext cx="609400" cy="6094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10" y="4661454"/>
            <a:ext cx="792734" cy="79273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65" y="4736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9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684" y="4343400"/>
            <a:ext cx="9146683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601" y="198917"/>
            <a:ext cx="5324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1С-Битрикс - лучшая экосистема готовых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решений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sp>
        <p:nvSpPr>
          <p:cNvPr id="11" name="Rectángulo redondeado 48"/>
          <p:cNvSpPr/>
          <p:nvPr/>
        </p:nvSpPr>
        <p:spPr>
          <a:xfrm>
            <a:off x="395172" y="400012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301389" y="5495411"/>
            <a:ext cx="2925604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Систематические обновления платформы и готовых решений</a:t>
            </a: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3322796" y="5495411"/>
            <a:ext cx="2925604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Объективный рейтинг, честные отзывы и комментарии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 bwMode="auto">
          <a:xfrm>
            <a:off x="6261673" y="5495411"/>
            <a:ext cx="2527740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Оптимальная стоимость решений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39" y="4648200"/>
            <a:ext cx="746304" cy="7463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83" y="4571404"/>
            <a:ext cx="802696" cy="80269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94" y="4638387"/>
            <a:ext cx="726497" cy="726497"/>
          </a:xfrm>
          <a:prstGeom prst="rect">
            <a:avLst/>
          </a:prstGeom>
        </p:spPr>
      </p:pic>
      <p:pic>
        <p:nvPicPr>
          <p:cNvPr id="14" name="Picture 2" descr="https://marketplace.1c-bitrix.ru/upload/resize_cache/update/06f/979_600_175511db9cefbc414a902a46f1b8fae16/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33927" r="10395"/>
          <a:stretch/>
        </p:blipFill>
        <p:spPr bwMode="auto">
          <a:xfrm>
            <a:off x="1522101" y="1285928"/>
            <a:ext cx="6003442" cy="306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Дуга 22"/>
          <p:cNvSpPr/>
          <p:nvPr/>
        </p:nvSpPr>
        <p:spPr>
          <a:xfrm>
            <a:off x="5550326" y="2828043"/>
            <a:ext cx="2969313" cy="2468677"/>
          </a:xfrm>
          <a:custGeom>
            <a:avLst/>
            <a:gdLst>
              <a:gd name="connsiteX0" fmla="*/ 1028700 w 2057400"/>
              <a:gd name="connsiteY0" fmla="*/ 0 h 2567769"/>
              <a:gd name="connsiteX1" fmla="*/ 2048758 w 2057400"/>
              <a:gd name="connsiteY1" fmla="*/ 1117811 h 2567769"/>
              <a:gd name="connsiteX2" fmla="*/ 1424993 w 2057400"/>
              <a:gd name="connsiteY2" fmla="*/ 2468677 h 2567769"/>
              <a:gd name="connsiteX3" fmla="*/ 1028700 w 2057400"/>
              <a:gd name="connsiteY3" fmla="*/ 1283885 h 2567769"/>
              <a:gd name="connsiteX4" fmla="*/ 1028700 w 2057400"/>
              <a:gd name="connsiteY4" fmla="*/ 0 h 2567769"/>
              <a:gd name="connsiteX0" fmla="*/ 1028700 w 2057400"/>
              <a:gd name="connsiteY0" fmla="*/ 0 h 2567769"/>
              <a:gd name="connsiteX1" fmla="*/ 2048758 w 2057400"/>
              <a:gd name="connsiteY1" fmla="*/ 1117811 h 2567769"/>
              <a:gd name="connsiteX2" fmla="*/ 1424993 w 2057400"/>
              <a:gd name="connsiteY2" fmla="*/ 2468677 h 2567769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337937 w 3796572"/>
              <a:gd name="connsiteY1" fmla="*/ 1829011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337937 w 3796572"/>
              <a:gd name="connsiteY1" fmla="*/ 1829011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337937 w 3796572"/>
              <a:gd name="connsiteY1" fmla="*/ 1829011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047651 w 3796572"/>
              <a:gd name="connsiteY1" fmla="*/ 1451640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67822 w 3796572"/>
              <a:gd name="connsiteY0" fmla="*/ 0 h 2468677"/>
              <a:gd name="connsiteX1" fmla="*/ 3047651 w 3796572"/>
              <a:gd name="connsiteY1" fmla="*/ 1451640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3047651 w 3796572"/>
              <a:gd name="connsiteY1" fmla="*/ 1451640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3047651 w 3796572"/>
              <a:gd name="connsiteY1" fmla="*/ 1451640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2960566 w 3796572"/>
              <a:gd name="connsiteY1" fmla="*/ 1393583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2960566 w 3796572"/>
              <a:gd name="connsiteY1" fmla="*/ 1393583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2960566 w 3796572"/>
              <a:gd name="connsiteY1" fmla="*/ 1393583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2960566 w 3796572"/>
              <a:gd name="connsiteY1" fmla="*/ 1393583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2960566 w 3796572"/>
              <a:gd name="connsiteY1" fmla="*/ 1393583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3032823 w 3796572"/>
              <a:gd name="connsiteY1" fmla="*/ 1264794 h 2468677"/>
              <a:gd name="connsiteX2" fmla="*/ 0 w 3796572"/>
              <a:gd name="connsiteY2" fmla="*/ 1757477 h 2468677"/>
              <a:gd name="connsiteX0" fmla="*/ 2767822 w 3796572"/>
              <a:gd name="connsiteY0" fmla="*/ 0 h 2468677"/>
              <a:gd name="connsiteX1" fmla="*/ 3787880 w 3796572"/>
              <a:gd name="connsiteY1" fmla="*/ 1117811 h 2468677"/>
              <a:gd name="connsiteX2" fmla="*/ 3164115 w 3796572"/>
              <a:gd name="connsiteY2" fmla="*/ 2468677 h 2468677"/>
              <a:gd name="connsiteX3" fmla="*/ 2767822 w 3796572"/>
              <a:gd name="connsiteY3" fmla="*/ 1283885 h 2468677"/>
              <a:gd name="connsiteX4" fmla="*/ 2767822 w 3796572"/>
              <a:gd name="connsiteY4" fmla="*/ 0 h 2468677"/>
              <a:gd name="connsiteX0" fmla="*/ 2782336 w 3796572"/>
              <a:gd name="connsiteY0" fmla="*/ 159657 h 2468677"/>
              <a:gd name="connsiteX1" fmla="*/ 3032823 w 3796572"/>
              <a:gd name="connsiteY1" fmla="*/ 1264794 h 2468677"/>
              <a:gd name="connsiteX2" fmla="*/ 0 w 3796572"/>
              <a:gd name="connsiteY2" fmla="*/ 1757477 h 2468677"/>
              <a:gd name="connsiteX0" fmla="*/ 2724468 w 3753218"/>
              <a:gd name="connsiteY0" fmla="*/ 0 h 2468677"/>
              <a:gd name="connsiteX1" fmla="*/ 3744526 w 3753218"/>
              <a:gd name="connsiteY1" fmla="*/ 1117811 h 2468677"/>
              <a:gd name="connsiteX2" fmla="*/ 3120761 w 3753218"/>
              <a:gd name="connsiteY2" fmla="*/ 2468677 h 2468677"/>
              <a:gd name="connsiteX3" fmla="*/ 2724468 w 3753218"/>
              <a:gd name="connsiteY3" fmla="*/ 1283885 h 2468677"/>
              <a:gd name="connsiteX4" fmla="*/ 2724468 w 3753218"/>
              <a:gd name="connsiteY4" fmla="*/ 0 h 2468677"/>
              <a:gd name="connsiteX0" fmla="*/ 2738982 w 3753218"/>
              <a:gd name="connsiteY0" fmla="*/ 159657 h 2468677"/>
              <a:gd name="connsiteX1" fmla="*/ 2989469 w 3753218"/>
              <a:gd name="connsiteY1" fmla="*/ 1264794 h 2468677"/>
              <a:gd name="connsiteX2" fmla="*/ 0 w 3753218"/>
              <a:gd name="connsiteY2" fmla="*/ 1847629 h 246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218" h="2468677" stroke="0" extrusionOk="0">
                <a:moveTo>
                  <a:pt x="2724468" y="0"/>
                </a:moveTo>
                <a:cubicBezTo>
                  <a:pt x="3241165" y="0"/>
                  <a:pt x="3677689" y="478357"/>
                  <a:pt x="3744526" y="1117811"/>
                </a:cubicBezTo>
                <a:cubicBezTo>
                  <a:pt x="3804557" y="1692155"/>
                  <a:pt x="3549028" y="2245544"/>
                  <a:pt x="3120761" y="2468677"/>
                </a:cubicBezTo>
                <a:lnTo>
                  <a:pt x="2724468" y="1283885"/>
                </a:lnTo>
                <a:lnTo>
                  <a:pt x="2724468" y="0"/>
                </a:lnTo>
                <a:close/>
              </a:path>
              <a:path w="3753218" h="2468677" fill="none">
                <a:moveTo>
                  <a:pt x="2738982" y="159657"/>
                </a:moveTo>
                <a:cubicBezTo>
                  <a:pt x="3197621" y="275771"/>
                  <a:pt x="3416117" y="959169"/>
                  <a:pt x="2989469" y="1264794"/>
                </a:cubicBezTo>
                <a:cubicBezTo>
                  <a:pt x="2033500" y="1911710"/>
                  <a:pt x="488910" y="803723"/>
                  <a:pt x="0" y="1847629"/>
                </a:cubicBezTo>
              </a:path>
            </a:pathLst>
          </a:custGeom>
          <a:ln w="12700">
            <a:solidFill>
              <a:srgbClr val="AA0236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819472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В каталоге «1C-Битрикс: </a:t>
            </a:r>
            <a:r>
              <a:rPr lang="ru-RU" sz="2400" b="0" dirty="0" err="1">
                <a:latin typeface="Calibri"/>
                <a:cs typeface="Calibri"/>
              </a:rPr>
              <a:t>Маркетплейс</a:t>
            </a:r>
            <a:r>
              <a:rPr lang="ru-RU" sz="2400" b="0" dirty="0">
                <a:latin typeface="Calibri"/>
                <a:cs typeface="Calibri"/>
              </a:rPr>
              <a:t>» - </a:t>
            </a:r>
            <a:r>
              <a:rPr lang="ru-RU" sz="2400" b="0" dirty="0" smtClean="0">
                <a:latin typeface="Calibri"/>
                <a:cs typeface="Calibri"/>
              </a:rPr>
              <a:t>более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ru-RU" sz="2400" b="0" dirty="0" smtClean="0">
                <a:latin typeface="Calibri"/>
                <a:cs typeface="Calibri"/>
              </a:rPr>
              <a:t>250 готовых </a:t>
            </a:r>
            <a:r>
              <a:rPr lang="ru-RU" sz="2400" dirty="0" smtClean="0">
                <a:latin typeface="Calibri"/>
                <a:cs typeface="Calibri"/>
              </a:rPr>
              <a:t>типовых сайтов и интернет-магазинов </a:t>
            </a:r>
            <a:r>
              <a:rPr lang="ru-RU" sz="2400" b="0" dirty="0" smtClean="0">
                <a:latin typeface="Calibri"/>
                <a:cs typeface="Calibri"/>
              </a:rPr>
              <a:t>для самых разных отраслей бизнеса. </a:t>
            </a:r>
            <a:endParaRPr lang="ru-RU" sz="2400" b="0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2328" y="4191000"/>
            <a:ext cx="3195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4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4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644920" y="-762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«1С-Битрикс</a:t>
            </a:r>
            <a:r>
              <a:rPr lang="en-US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: </a:t>
            </a:r>
            <a:r>
              <a:rPr lang="ru-RU" sz="32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Маркетплейс</a:t>
            </a:r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»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l="-1" r="1500" b="62964"/>
          <a:stretch/>
        </p:blipFill>
        <p:spPr>
          <a:xfrm>
            <a:off x="4953000" y="1324271"/>
            <a:ext cx="3810000" cy="309756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3697" y="1075266"/>
            <a:ext cx="8458200" cy="1066800"/>
          </a:xfrm>
        </p:spPr>
        <p:txBody>
          <a:bodyPr/>
          <a:lstStyle/>
          <a:p>
            <a:pPr algn="l"/>
            <a:r>
              <a:rPr lang="ru-RU" sz="1800" dirty="0" smtClean="0">
                <a:latin typeface="+mn-lt"/>
              </a:rPr>
              <a:t>В кратчайшие сроки </a:t>
            </a:r>
            <a:r>
              <a:rPr lang="ru-RU" sz="1800" dirty="0">
                <a:latin typeface="+mn-lt"/>
              </a:rPr>
              <a:t>вы установите систему, настроите и откроете готовый интернет-магазин нужной </a:t>
            </a:r>
            <a:r>
              <a:rPr lang="ru-RU" sz="1800" dirty="0" smtClean="0">
                <a:latin typeface="+mn-lt"/>
              </a:rPr>
              <a:t>тематики.</a:t>
            </a:r>
            <a:endParaRPr lang="ru-RU" sz="18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25600" y="2209800"/>
            <a:ext cx="5715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Calibri"/>
                <a:cs typeface="Calibri"/>
              </a:rPr>
              <a:t>Бытовая техника </a:t>
            </a:r>
            <a:r>
              <a:rPr lang="ru-RU" sz="1600" b="0" dirty="0" smtClean="0">
                <a:latin typeface="Calibri"/>
                <a:cs typeface="Calibri"/>
              </a:rPr>
              <a:t>Спорт </a:t>
            </a:r>
            <a:r>
              <a:rPr lang="ru-RU" sz="2800" b="0" dirty="0" smtClean="0">
                <a:latin typeface="Calibri"/>
                <a:cs typeface="Calibri"/>
              </a:rPr>
              <a:t>Одежда </a:t>
            </a:r>
            <a:r>
              <a:rPr lang="ru-RU" sz="1600" b="0" dirty="0" smtClean="0">
                <a:latin typeface="Calibri"/>
                <a:cs typeface="Calibri"/>
              </a:rPr>
              <a:t>Обувь Подарки Ноутбуки </a:t>
            </a:r>
            <a:r>
              <a:rPr lang="ru-RU" sz="2400" b="0" dirty="0" smtClean="0">
                <a:latin typeface="Calibri"/>
                <a:cs typeface="Calibri"/>
              </a:rPr>
              <a:t>Шины и диски </a:t>
            </a:r>
            <a:r>
              <a:rPr lang="ru-RU" sz="1600" b="0" dirty="0" smtClean="0">
                <a:latin typeface="Calibri"/>
                <a:cs typeface="Calibri"/>
              </a:rPr>
              <a:t>Детские товары Суши Пицца Автозапчасти </a:t>
            </a:r>
            <a:r>
              <a:rPr lang="ru-RU" sz="2000" b="0" dirty="0" smtClean="0">
                <a:latin typeface="Calibri"/>
                <a:cs typeface="Calibri"/>
              </a:rPr>
              <a:t>Цветы </a:t>
            </a:r>
            <a:r>
              <a:rPr lang="ru-RU" sz="1600" b="0" dirty="0" smtClean="0">
                <a:latin typeface="Calibri"/>
                <a:cs typeface="Calibri"/>
              </a:rPr>
              <a:t>Нижнее белье </a:t>
            </a:r>
            <a:r>
              <a:rPr lang="ru-RU" sz="1400" b="0" dirty="0" smtClean="0">
                <a:latin typeface="Calibri"/>
                <a:cs typeface="Calibri"/>
              </a:rPr>
              <a:t>Сантехника</a:t>
            </a:r>
            <a:r>
              <a:rPr lang="ru-RU" sz="1800" b="0" dirty="0" smtClean="0">
                <a:latin typeface="Calibri"/>
                <a:cs typeface="Calibri"/>
              </a:rPr>
              <a:t> </a:t>
            </a:r>
          </a:p>
        </p:txBody>
      </p:sp>
      <p:pic>
        <p:nvPicPr>
          <p:cNvPr id="9" name="Изображение 8" descr="Снимок экрана 2012-09-21 в 15.02.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5867400" cy="25530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68600" y="6096000"/>
            <a:ext cx="43670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7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7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7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644920" y="2286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algn="l"/>
            <a:endParaRPr lang="ru-RU" sz="28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Свой </a:t>
            </a:r>
            <a:r>
              <a:rPr lang="ru-RU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типовой магазин - за несколько дней! </a:t>
            </a:r>
            <a:r>
              <a:rPr lang="ru-RU" sz="2800" dirty="0">
                <a:latin typeface="Calibri" pitchFamily="34" charset="0"/>
                <a:ea typeface="Verdana" pitchFamily="34" charset="0"/>
                <a:cs typeface="Calibri" pitchFamily="34" charset="0"/>
              </a:rPr>
              <a:t/>
            </a:r>
            <a:br>
              <a:rPr lang="ru-RU" sz="2800" dirty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ru-RU" sz="2800" dirty="0">
                <a:latin typeface="Calibri" pitchFamily="34" charset="0"/>
                <a:ea typeface="Verdana" pitchFamily="34" charset="0"/>
                <a:cs typeface="Calibri" pitchFamily="34" charset="0"/>
              </a:rPr>
              <a:t/>
            </a:r>
            <a:br>
              <a:rPr lang="ru-RU" sz="2800" dirty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endParaRPr lang="ru-RU" sz="28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762000"/>
            <a:ext cx="5029200" cy="441079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200" dirty="0" smtClean="0"/>
              <a:t>Структура </a:t>
            </a:r>
            <a:r>
              <a:rPr lang="ru-RU" sz="2200" dirty="0"/>
              <a:t>сайта с разделами «Каталог», «Корзина», «Оформление заказа», «Контакты» и </a:t>
            </a:r>
            <a:r>
              <a:rPr lang="ru-RU" sz="2200" dirty="0" smtClean="0"/>
              <a:t>др.</a:t>
            </a:r>
            <a:endParaRPr lang="ru-RU" sz="500" dirty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200" dirty="0" err="1" smtClean="0"/>
              <a:t>Демо</a:t>
            </a:r>
            <a:r>
              <a:rPr lang="ru-RU" sz="2200" dirty="0"/>
              <a:t>-контент, помогающий наполнить сайт </a:t>
            </a:r>
            <a:r>
              <a:rPr lang="ru-RU" sz="2200" dirty="0" smtClean="0"/>
              <a:t>информацией.</a:t>
            </a:r>
            <a:endParaRPr lang="ru-RU" sz="2200" dirty="0" smtClean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endParaRPr lang="ru-RU" sz="500" dirty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200" dirty="0" smtClean="0"/>
              <a:t>Возможность </a:t>
            </a:r>
            <a:r>
              <a:rPr lang="ru-RU" sz="2200" dirty="0"/>
              <a:t>интеграции с системой «1С</a:t>
            </a:r>
            <a:r>
              <a:rPr lang="ru-RU" sz="2200" dirty="0" smtClean="0"/>
              <a:t>».</a:t>
            </a:r>
            <a:endParaRPr lang="ru-RU" sz="2200" dirty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200" dirty="0" smtClean="0"/>
              <a:t>Возможность </a:t>
            </a:r>
            <a:r>
              <a:rPr lang="ru-RU" sz="2200" dirty="0"/>
              <a:t>выгрузки каталога товаров в различных </a:t>
            </a:r>
            <a:r>
              <a:rPr lang="ru-RU" sz="2200" dirty="0" smtClean="0"/>
              <a:t>форматах.</a:t>
            </a:r>
            <a:endParaRPr lang="ru-RU" sz="2200" dirty="0" smtClean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endParaRPr lang="ru-RU" sz="500" dirty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200" dirty="0" smtClean="0"/>
              <a:t>Яркие </a:t>
            </a:r>
            <a:r>
              <a:rPr lang="ru-RU" sz="2200" dirty="0"/>
              <a:t>цветовые решения </a:t>
            </a:r>
            <a:r>
              <a:rPr lang="ru-RU" sz="2200" dirty="0" smtClean="0"/>
              <a:t>страниц</a:t>
            </a:r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endParaRPr lang="ru-RU" sz="500" dirty="0"/>
          </a:p>
          <a:p>
            <a:pPr>
              <a:buClr>
                <a:srgbClr val="FFC000"/>
              </a:buClr>
              <a:buSzPct val="113000"/>
              <a:buFont typeface="Arial" panose="020B0604020202020204" pitchFamily="34" charset="0"/>
              <a:buChar char="•"/>
            </a:pPr>
            <a:r>
              <a:rPr lang="ru-RU" sz="2200" dirty="0"/>
              <a:t>Ф</a:t>
            </a:r>
            <a:r>
              <a:rPr lang="ru-RU" sz="2200" dirty="0" smtClean="0"/>
              <a:t>ильтры </a:t>
            </a:r>
            <a:r>
              <a:rPr lang="ru-RU" sz="2200" dirty="0"/>
              <a:t>по категориям – размер, цвет и </a:t>
            </a:r>
            <a:r>
              <a:rPr lang="ru-RU" sz="2200" dirty="0" smtClean="0"/>
              <a:t>т. </a:t>
            </a:r>
            <a:r>
              <a:rPr lang="ru-RU" sz="2200" dirty="0"/>
              <a:t>д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181599" y="2133601"/>
            <a:ext cx="3763053" cy="2895600"/>
            <a:chOff x="4982253" y="2480863"/>
            <a:chExt cx="3962400" cy="3081737"/>
          </a:xfrm>
          <a:effectLst>
            <a:outerShdw blurRad="431800" dist="101600" dir="2700000" algn="tl" rotWithShape="0">
              <a:schemeClr val="bg1">
                <a:lumMod val="75000"/>
                <a:alpha val="85000"/>
              </a:schemeClr>
            </a:outerShdw>
          </a:effectLst>
        </p:grpSpPr>
        <p:pic>
          <p:nvPicPr>
            <p:cNvPr id="1030" name="Picture 6" descr="C:\Users\fedotov\Pictures\Скрины магазов для презы\optpr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253" y="2480863"/>
              <a:ext cx="1534910" cy="1376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fedotov\Pictures\Скрины магазов для презы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9443" y="2510132"/>
              <a:ext cx="1435210" cy="12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fedotov\Pictures\Скрины магазов для презы\offic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8906" y="2883725"/>
              <a:ext cx="1551709" cy="145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fedotov\Pictures\Скрины магазов для презы\1 (1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937" y="2883725"/>
              <a:ext cx="1605498" cy="138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fedotov\Pictures\Скрины магазов для презы\mebel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567" y="3442215"/>
              <a:ext cx="2261633" cy="2120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6019800" cy="1143000"/>
          </a:xfrm>
        </p:spPr>
        <p:txBody>
          <a:bodyPr/>
          <a:lstStyle/>
          <a:p>
            <a:pPr marL="0" indent="0"/>
            <a:r>
              <a:rPr lang="ru-RU" sz="3200" b="1" dirty="0" smtClean="0"/>
              <a:t>В типовые </a:t>
            </a:r>
            <a:r>
              <a:rPr lang="ru-RU" sz="3200" b="1" dirty="0"/>
              <a:t>интернет-магазины уже </a:t>
            </a:r>
            <a:r>
              <a:rPr lang="ru-RU" sz="3200" b="1" dirty="0" smtClean="0"/>
              <a:t>включено: </a:t>
            </a:r>
            <a:endParaRPr lang="ru-RU" sz="3200" b="1" dirty="0"/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6019800" cy="1143000"/>
          </a:xfrm>
        </p:spPr>
        <p:txBody>
          <a:bodyPr/>
          <a:lstStyle/>
          <a:p>
            <a:r>
              <a:rPr lang="ru-RU" sz="3200" b="1" dirty="0">
                <a:latin typeface="Calibri" charset="0"/>
                <a:cs typeface="Calibri" charset="0"/>
              </a:rPr>
              <a:t>И</a:t>
            </a:r>
            <a:r>
              <a:rPr lang="ru-RU" sz="32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3200" b="1" dirty="0">
                <a:latin typeface="Calibri" charset="0"/>
                <a:cs typeface="Calibri" charset="0"/>
              </a:rPr>
              <a:t>-магазин </a:t>
            </a:r>
            <a:r>
              <a:rPr lang="ru-RU" sz="3200" b="1" dirty="0" smtClean="0">
                <a:latin typeface="Calibri" charset="0"/>
                <a:cs typeface="Calibri" charset="0"/>
              </a:rPr>
              <a:t>электроники и бытовой техники</a:t>
            </a:r>
            <a:endParaRPr lang="ru-RU" sz="3200" b="1" dirty="0">
              <a:latin typeface="Calibri" charset="0"/>
              <a:cs typeface="Calibri" charset="0"/>
            </a:endParaRPr>
          </a:p>
        </p:txBody>
      </p:sp>
      <p:pic>
        <p:nvPicPr>
          <p:cNvPr id="9" name="Изображение 8" descr="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68" y="1320807"/>
            <a:ext cx="4360926" cy="4495800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228600" y="1570037"/>
            <a:ext cx="4038600" cy="38401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/>
                <a:cs typeface="Calibri"/>
              </a:rPr>
              <a:t>Легкий </a:t>
            </a:r>
            <a:r>
              <a:rPr lang="ru-RU" sz="1800" dirty="0">
                <a:latin typeface="Calibri"/>
                <a:cs typeface="Calibri"/>
              </a:rPr>
              <a:t>дизайн и удобная </a:t>
            </a:r>
            <a:r>
              <a:rPr lang="ru-RU" sz="1800" dirty="0" smtClean="0">
                <a:latin typeface="Calibri"/>
                <a:cs typeface="Calibri"/>
              </a:rPr>
              <a:t>навигация.</a:t>
            </a:r>
            <a:endParaRPr lang="ru-RU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/>
                <a:cs typeface="Calibri"/>
              </a:rPr>
              <a:t>Удобный и </a:t>
            </a:r>
            <a:r>
              <a:rPr lang="ru-RU" sz="1800" dirty="0" smtClean="0">
                <a:latin typeface="Calibri"/>
                <a:cs typeface="Calibri"/>
              </a:rPr>
              <a:t>простой </a:t>
            </a:r>
            <a:r>
              <a:rPr lang="ru-RU" sz="1800" dirty="0">
                <a:latin typeface="Calibri"/>
                <a:cs typeface="Calibri"/>
              </a:rPr>
              <a:t>фильтр по параметрам товаров </a:t>
            </a:r>
            <a:r>
              <a:rPr lang="ru-RU" sz="1800" dirty="0" smtClean="0">
                <a:latin typeface="Calibri"/>
                <a:cs typeface="Calibri"/>
              </a:rPr>
              <a:t>.</a:t>
            </a:r>
            <a:endParaRPr lang="ru-RU" sz="18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/>
                <a:cs typeface="Calibri"/>
              </a:rPr>
              <a:t>Маркетинговые модули: «Товар дня» и «Успей купить</a:t>
            </a:r>
            <a:r>
              <a:rPr lang="ru-RU" sz="1800" dirty="0" smtClean="0">
                <a:latin typeface="Calibri"/>
                <a:cs typeface="Calibri"/>
              </a:rPr>
              <a:t>».</a:t>
            </a:r>
            <a:endParaRPr lang="ru-RU" sz="18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/>
                <a:cs typeface="Calibri"/>
              </a:rPr>
              <a:t>Эффектный </a:t>
            </a:r>
            <a:r>
              <a:rPr lang="ru-RU" sz="1800" dirty="0">
                <a:latin typeface="Calibri"/>
                <a:cs typeface="Calibri"/>
              </a:rPr>
              <a:t>слайдер </a:t>
            </a:r>
            <a:r>
              <a:rPr lang="ru-RU" sz="1800" dirty="0" smtClean="0">
                <a:latin typeface="Calibri"/>
                <a:cs typeface="Calibri"/>
              </a:rPr>
              <a:t>баннеров </a:t>
            </a:r>
            <a:r>
              <a:rPr lang="ru-RU" sz="1800" dirty="0">
                <a:latin typeface="Calibri"/>
                <a:cs typeface="Calibri"/>
              </a:rPr>
              <a:t>на главной </a:t>
            </a:r>
            <a:r>
              <a:rPr lang="ru-RU" sz="1800" dirty="0" smtClean="0">
                <a:latin typeface="Calibri"/>
                <a:cs typeface="Calibri"/>
              </a:rPr>
              <a:t>странице.</a:t>
            </a:r>
            <a:endParaRPr lang="ru-RU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/>
                <a:cs typeface="Calibri"/>
              </a:rPr>
              <a:t>Онлайн-заказ</a:t>
            </a:r>
            <a:r>
              <a:rPr lang="ru-RU" sz="1800" dirty="0">
                <a:latin typeface="Calibri"/>
                <a:cs typeface="Calibri"/>
              </a:rPr>
              <a:t>, различные способы оплаты  и </a:t>
            </a:r>
            <a:r>
              <a:rPr lang="ru-RU" sz="1800" dirty="0" smtClean="0">
                <a:latin typeface="Calibri"/>
                <a:cs typeface="Calibri"/>
              </a:rPr>
              <a:t>доставки.</a:t>
            </a:r>
            <a:endParaRPr lang="ru-RU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/>
                <a:cs typeface="Calibri"/>
              </a:rPr>
              <a:t>Новости, полезные статьи, </a:t>
            </a:r>
            <a:r>
              <a:rPr lang="ru-RU" sz="1800" dirty="0" smtClean="0">
                <a:latin typeface="Calibri"/>
                <a:cs typeface="Calibri"/>
              </a:rPr>
              <a:t>акции.</a:t>
            </a:r>
            <a:endParaRPr lang="ru-RU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/>
                <a:cs typeface="Calibri"/>
              </a:rPr>
              <a:t>Демонстрационный </a:t>
            </a:r>
            <a:r>
              <a:rPr lang="ru-RU" sz="1800" dirty="0" smtClean="0">
                <a:latin typeface="Calibri"/>
                <a:cs typeface="Calibri"/>
              </a:rPr>
              <a:t>контент. </a:t>
            </a: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9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8361"/>
            <a:ext cx="7938317" cy="990600"/>
          </a:xfrm>
        </p:spPr>
        <p:txBody>
          <a:bodyPr/>
          <a:lstStyle/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Конструкторы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сайтов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44308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Варианты запуска: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57200" y="3237959"/>
            <a:ext cx="8053167" cy="147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Индивидуальная разработка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 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457200" y="4463724"/>
            <a:ext cx="80907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Готовое решение 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36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391400" cy="1165225"/>
          </a:xfrm>
        </p:spPr>
        <p:txBody>
          <a:bodyPr/>
          <a:lstStyle/>
          <a:p>
            <a:r>
              <a:rPr lang="ru-RU" sz="3200" b="1" dirty="0">
                <a:latin typeface="Calibri" charset="0"/>
                <a:cs typeface="Calibri" charset="0"/>
              </a:rPr>
              <a:t>И</a:t>
            </a:r>
            <a:r>
              <a:rPr lang="ru-RU" sz="32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3200" b="1" dirty="0">
                <a:latin typeface="Calibri" charset="0"/>
                <a:cs typeface="Calibri" charset="0"/>
              </a:rPr>
              <a:t>-магазин электроинструмента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267200" y="1280318"/>
            <a:ext cx="4724400" cy="443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200" b="0" dirty="0">
                <a:cs typeface="Calibri"/>
              </a:rPr>
              <a:t>Встроенный </a:t>
            </a:r>
            <a:r>
              <a:rPr lang="ru-RU" sz="2200" b="0" dirty="0" smtClean="0">
                <a:cs typeface="Calibri"/>
              </a:rPr>
              <a:t>шаблон.</a:t>
            </a:r>
            <a:endParaRPr lang="ru-RU" sz="2200" b="0" dirty="0"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200" b="0" dirty="0" err="1">
                <a:cs typeface="Calibri"/>
              </a:rPr>
              <a:t>Демо</a:t>
            </a:r>
            <a:r>
              <a:rPr lang="ru-RU" sz="2200" b="0" dirty="0">
                <a:cs typeface="Calibri"/>
              </a:rPr>
              <a:t>-каталог электроинструмента (Аккумуляторный инструмент, Лобзиковые пилы, Ножовки и столярные ножовки, Перфораторы и др.</a:t>
            </a:r>
            <a:r>
              <a:rPr lang="ru-RU" sz="2200" b="0" dirty="0" smtClean="0">
                <a:cs typeface="Calibri"/>
              </a:rPr>
              <a:t>).</a:t>
            </a:r>
            <a:endParaRPr lang="ru-RU" sz="2200" b="0" dirty="0"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200" b="0" dirty="0">
                <a:cs typeface="Calibri"/>
              </a:rPr>
              <a:t>Фильтр по свойствам </a:t>
            </a:r>
            <a:r>
              <a:rPr lang="ru-RU" sz="2200" b="0" dirty="0" smtClean="0">
                <a:cs typeface="Calibri"/>
              </a:rPr>
              <a:t>каталога.</a:t>
            </a:r>
            <a:endParaRPr lang="ru-RU" sz="2200" b="0" dirty="0"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200" b="0" dirty="0">
                <a:cs typeface="Calibri"/>
              </a:rPr>
              <a:t>Сравнение товаров по изменяющимся </a:t>
            </a:r>
            <a:r>
              <a:rPr lang="ru-RU" sz="2200" b="0" dirty="0" smtClean="0">
                <a:cs typeface="Calibri"/>
              </a:rPr>
              <a:t>характеристикам.</a:t>
            </a:r>
            <a:endParaRPr lang="ru-RU" sz="2200" b="0" dirty="0"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200" b="0" dirty="0">
                <a:cs typeface="Calibri"/>
              </a:rPr>
              <a:t>Панель с </a:t>
            </a:r>
            <a:r>
              <a:rPr lang="ru-RU" sz="2200" b="0" dirty="0" smtClean="0">
                <a:cs typeface="Calibri"/>
              </a:rPr>
              <a:t>«Корзиной» закреплена </a:t>
            </a:r>
            <a:r>
              <a:rPr lang="ru-RU" sz="2200" b="0" dirty="0">
                <a:cs typeface="Calibri"/>
              </a:rPr>
              <a:t>к нижней области </a:t>
            </a:r>
            <a:r>
              <a:rPr lang="ru-RU" sz="2200" b="0" dirty="0" smtClean="0">
                <a:cs typeface="Calibri"/>
              </a:rPr>
              <a:t>экрана.</a:t>
            </a:r>
            <a:endParaRPr lang="ru-RU" sz="2200" b="0" dirty="0">
              <a:cs typeface="Calibri"/>
            </a:endParaRPr>
          </a:p>
        </p:txBody>
      </p:sp>
      <p:pic>
        <p:nvPicPr>
          <p:cNvPr id="9" name="Изображение 8" descr="Slid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3853815" cy="4876800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647700" y="-152400"/>
            <a:ext cx="7848600" cy="1143000"/>
          </a:xfrm>
        </p:spPr>
        <p:txBody>
          <a:bodyPr/>
          <a:lstStyle/>
          <a:p>
            <a:r>
              <a:rPr lang="ru-RU" sz="3200" b="1" dirty="0">
                <a:latin typeface="Calibri" charset="0"/>
                <a:cs typeface="Calibri" charset="0"/>
              </a:rPr>
              <a:t>И</a:t>
            </a:r>
            <a:r>
              <a:rPr lang="ru-RU" sz="32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3200" b="1" dirty="0">
                <a:latin typeface="Calibri" charset="0"/>
                <a:cs typeface="Calibri" charset="0"/>
              </a:rPr>
              <a:t>-магазин </a:t>
            </a:r>
            <a:r>
              <a:rPr lang="ru-RU" sz="3200" b="1" dirty="0" smtClean="0">
                <a:latin typeface="Calibri" charset="0"/>
                <a:cs typeface="Calibri" charset="0"/>
              </a:rPr>
              <a:t>одежды и аксессуаров</a:t>
            </a:r>
            <a:endParaRPr lang="ru-RU" sz="3200" b="1" dirty="0">
              <a:latin typeface="Calibri" charset="0"/>
              <a:cs typeface="Calibri" charset="0"/>
            </a:endParaRPr>
          </a:p>
        </p:txBody>
      </p:sp>
      <p:pic>
        <p:nvPicPr>
          <p:cNvPr id="9" name="Изображение 8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57" y="1676400"/>
            <a:ext cx="4423543" cy="3096997"/>
          </a:xfrm>
          <a:prstGeom prst="rect">
            <a:avLst/>
          </a:prstGeom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52400" y="1219200"/>
            <a:ext cx="4038600" cy="3763963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Поиск в каталоге </a:t>
            </a:r>
            <a:r>
              <a:rPr lang="ru-RU" sz="2000" dirty="0" smtClean="0">
                <a:latin typeface="+mj-lt"/>
                <a:cs typeface="Calibri"/>
              </a:rPr>
              <a:t>реализуется по </a:t>
            </a:r>
            <a:r>
              <a:rPr lang="ru-RU" sz="2000" dirty="0" smtClean="0">
                <a:latin typeface="+mj-lt"/>
                <a:cs typeface="Calibri"/>
              </a:rPr>
              <a:t>брендам и </a:t>
            </a:r>
            <a:r>
              <a:rPr lang="ru-RU" sz="2000" dirty="0" smtClean="0">
                <a:latin typeface="+mj-lt"/>
                <a:cs typeface="Calibri"/>
              </a:rPr>
              <a:t>параметрам.</a:t>
            </a:r>
            <a:endParaRPr lang="ru-RU" sz="2000" dirty="0">
              <a:latin typeface="+mj-lt"/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Морфологический </a:t>
            </a:r>
            <a:r>
              <a:rPr lang="ru-RU" sz="2000" dirty="0" smtClean="0">
                <a:latin typeface="+mj-lt"/>
                <a:cs typeface="Calibri"/>
              </a:rPr>
              <a:t>поиск.</a:t>
            </a:r>
            <a:endParaRPr lang="ru-RU" sz="2000" dirty="0">
              <a:latin typeface="+mj-lt"/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В </a:t>
            </a:r>
            <a:r>
              <a:rPr lang="ru-RU" sz="2000" dirty="0" smtClean="0">
                <a:latin typeface="+mj-lt"/>
                <a:cs typeface="Calibri"/>
              </a:rPr>
              <a:t>«Корзине» </a:t>
            </a:r>
            <a:r>
              <a:rPr lang="ru-RU" sz="2000" dirty="0">
                <a:latin typeface="+mj-lt"/>
                <a:cs typeface="Calibri"/>
              </a:rPr>
              <a:t>товары отображаются с </a:t>
            </a:r>
            <a:r>
              <a:rPr lang="ru-RU" sz="2000" dirty="0" smtClean="0">
                <a:latin typeface="+mj-lt"/>
                <a:cs typeface="Calibri"/>
              </a:rPr>
              <a:t>картинками.</a:t>
            </a:r>
            <a:endParaRPr lang="ru-RU" sz="2000" dirty="0">
              <a:latin typeface="+mj-lt"/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Фильтр </a:t>
            </a:r>
            <a:r>
              <a:rPr lang="ru-RU" sz="2000" dirty="0">
                <a:latin typeface="+mj-lt"/>
                <a:cs typeface="Calibri"/>
              </a:rPr>
              <a:t>по бренду, коллекции, размеру, </a:t>
            </a:r>
            <a:r>
              <a:rPr lang="ru-RU" sz="2000" dirty="0" smtClean="0">
                <a:latin typeface="+mj-lt"/>
                <a:cs typeface="Calibri"/>
              </a:rPr>
              <a:t>цвету и другим </a:t>
            </a:r>
            <a:r>
              <a:rPr lang="ru-RU" sz="2000" dirty="0" smtClean="0">
                <a:latin typeface="+mj-lt"/>
                <a:cs typeface="Calibri"/>
              </a:rPr>
              <a:t>параметрам.</a:t>
            </a:r>
            <a:endParaRPr lang="ru-RU" sz="2000" dirty="0">
              <a:latin typeface="+mj-lt"/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Баннеры и </a:t>
            </a:r>
            <a:r>
              <a:rPr lang="ru-RU" sz="2000" dirty="0" smtClean="0">
                <a:latin typeface="+mj-lt"/>
                <a:cs typeface="Calibri"/>
              </a:rPr>
              <a:t>рекомендации.</a:t>
            </a:r>
            <a:endParaRPr lang="ru-RU" sz="2000" dirty="0">
              <a:latin typeface="+mj-lt"/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Быстрое </a:t>
            </a:r>
            <a:r>
              <a:rPr lang="ru-RU" sz="2000" dirty="0">
                <a:latin typeface="+mj-lt"/>
                <a:cs typeface="Calibri"/>
              </a:rPr>
              <a:t>выставление рейтинга </a:t>
            </a:r>
            <a:r>
              <a:rPr lang="ru-RU" sz="2000" dirty="0" smtClean="0">
                <a:latin typeface="+mj-lt"/>
                <a:cs typeface="Calibri"/>
              </a:rPr>
              <a:t>товарам.</a:t>
            </a:r>
            <a:endParaRPr lang="ru-RU" sz="2000" dirty="0">
              <a:latin typeface="+mj-lt"/>
              <a:cs typeface="Calibri"/>
            </a:endParaRPr>
          </a:p>
          <a:p>
            <a:pPr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  <a:cs typeface="Calibri"/>
              </a:rPr>
              <a:t>Журнал с </a:t>
            </a:r>
            <a:r>
              <a:rPr lang="ru-RU" sz="2000" dirty="0" smtClean="0">
                <a:latin typeface="+mj-lt"/>
                <a:cs typeface="Calibri"/>
              </a:rPr>
              <a:t>иллюстрациями.</a:t>
            </a:r>
            <a:endParaRPr lang="ru-RU" sz="2000" dirty="0" smtClean="0">
              <a:latin typeface="+mj-lt"/>
              <a:cs typeface="Calibri"/>
            </a:endParaRPr>
          </a:p>
          <a:p>
            <a:pPr>
              <a:spcBef>
                <a:spcPts val="600"/>
              </a:spcBef>
              <a:buSzPct val="80000"/>
            </a:pP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5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6700" y="4079725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Ваш бизнес растет, </a:t>
            </a: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а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вместе  с ним растут и требования к вашему интернет-магазину</a:t>
            </a:r>
            <a:endParaRPr lang="ru-RU" sz="32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5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0" y="990600"/>
            <a:ext cx="4533900" cy="54102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Это касается и интернет-</a:t>
            </a:r>
            <a:r>
              <a:rPr lang="ru-RU" sz="2400" dirty="0" smtClean="0"/>
              <a:t>магазинов.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У вас есть интернет-магазин, но что </a:t>
            </a:r>
            <a:r>
              <a:rPr lang="ru-RU" sz="2400" dirty="0"/>
              <a:t>с </a:t>
            </a:r>
            <a:r>
              <a:rPr lang="ru-RU" sz="2400" dirty="0" smtClean="0"/>
              <a:t>ним делать? Как развивать, куда расти, если нет доступных «фишек»?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Такой магазин рано или поздно перестанет отвечать вашим </a:t>
            </a:r>
            <a:r>
              <a:rPr lang="ru-RU" sz="2400" dirty="0"/>
              <a:t>нуждам и </a:t>
            </a:r>
            <a:r>
              <a:rPr lang="ru-RU" sz="2400" dirty="0" smtClean="0"/>
              <a:t>потребностям!</a:t>
            </a:r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823337" y="2057400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760475" y="4057997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5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1100" y="228600"/>
            <a:ext cx="67818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dirty="0" smtClean="0">
                <a:latin typeface="Calibri"/>
                <a:cs typeface="Calibri"/>
              </a:rPr>
              <a:t>В </a:t>
            </a:r>
            <a:r>
              <a:rPr lang="ru-RU" sz="2400" dirty="0" smtClean="0">
                <a:latin typeface="Calibri"/>
                <a:cs typeface="Calibri"/>
              </a:rPr>
              <a:t>«1С-Битрикс</a:t>
            </a:r>
            <a:r>
              <a:rPr lang="en-US" sz="2400" dirty="0" smtClean="0">
                <a:latin typeface="Calibri"/>
                <a:cs typeface="Calibri"/>
              </a:rPr>
              <a:t>: </a:t>
            </a:r>
            <a:r>
              <a:rPr lang="ru-RU" sz="2400" dirty="0" err="1" smtClean="0">
                <a:latin typeface="Calibri"/>
                <a:cs typeface="Calibri"/>
              </a:rPr>
              <a:t>Маркетплейс</a:t>
            </a:r>
            <a:r>
              <a:rPr lang="ru-RU" sz="2400" dirty="0" smtClean="0">
                <a:latin typeface="Calibri"/>
                <a:cs typeface="Calibri"/>
              </a:rPr>
              <a:t>» </a:t>
            </a:r>
            <a:r>
              <a:rPr lang="ru-RU" sz="2400" b="0" dirty="0" smtClean="0">
                <a:latin typeface="Calibri"/>
                <a:cs typeface="Calibri"/>
              </a:rPr>
              <a:t>есть все, что необходимо вашему интернет-магазину – самые популярные решения с тысячами установок</a:t>
            </a:r>
          </a:p>
          <a:p>
            <a:endParaRPr lang="ru-RU" sz="2300" b="0" dirty="0">
              <a:latin typeface="Calibri"/>
              <a:cs typeface="Calibri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04800" y="2667000"/>
            <a:ext cx="4191000" cy="220133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0000"/>
            </a:pPr>
            <a:r>
              <a:rPr lang="ru-RU" sz="2400" dirty="0" smtClean="0">
                <a:cs typeface="Calibri"/>
              </a:rPr>
              <a:t>2 </a:t>
            </a:r>
            <a:r>
              <a:rPr lang="en-US" sz="2400" dirty="0">
                <a:cs typeface="Calibri"/>
              </a:rPr>
              <a:t>8</a:t>
            </a:r>
            <a:r>
              <a:rPr lang="ru-RU" sz="2400" dirty="0" smtClean="0">
                <a:cs typeface="Calibri"/>
              </a:rPr>
              <a:t>00</a:t>
            </a:r>
            <a:r>
              <a:rPr lang="ru-RU" sz="2400" dirty="0">
                <a:cs typeface="Calibri"/>
              </a:rPr>
              <a:t>+ готовых приложений от наших партнеров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0000"/>
            </a:pPr>
            <a:r>
              <a:rPr lang="ru-RU" sz="2400" dirty="0" smtClean="0">
                <a:cs typeface="Calibri"/>
              </a:rPr>
              <a:t>1 000+</a:t>
            </a:r>
            <a:r>
              <a:rPr lang="ru-RU" sz="2400" dirty="0">
                <a:cs typeface="Calibri"/>
              </a:rPr>
              <a:t> </a:t>
            </a:r>
            <a:r>
              <a:rPr lang="ru-RU" sz="2400" dirty="0" smtClean="0">
                <a:cs typeface="Calibri"/>
              </a:rPr>
              <a:t>разработчиков</a:t>
            </a:r>
            <a:endParaRPr lang="ru-RU" sz="2400" dirty="0"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0000"/>
            </a:pPr>
            <a:r>
              <a:rPr lang="ru-RU" sz="2400" dirty="0" smtClean="0">
                <a:cs typeface="Calibri"/>
              </a:rPr>
              <a:t>1 000 000+ </a:t>
            </a:r>
            <a:r>
              <a:rPr lang="ru-RU" sz="2400" dirty="0">
                <a:cs typeface="Calibri"/>
              </a:rPr>
              <a:t>скачиваний!</a:t>
            </a:r>
          </a:p>
        </p:txBody>
      </p:sp>
      <p:pic>
        <p:nvPicPr>
          <p:cNvPr id="10" name="Изображение 9" descr="Снимок экрана 2013-10-30 в 12.33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33" y="2065865"/>
            <a:ext cx="4053148" cy="31242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4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6133">
            <a:off x="654763" y="1645364"/>
            <a:ext cx="3267288" cy="3267288"/>
          </a:xfrm>
          <a:prstGeom prst="rect">
            <a:avLst/>
          </a:prstGeom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1562100" y="152400"/>
            <a:ext cx="6019800" cy="1143000"/>
          </a:xfrm>
        </p:spPr>
        <p:txBody>
          <a:bodyPr/>
          <a:lstStyle/>
          <a:p>
            <a:r>
              <a:rPr lang="ru-RU" sz="2800" b="1" dirty="0">
                <a:latin typeface="Arial"/>
                <a:cs typeface="Arial"/>
              </a:rPr>
              <a:t>Автоматический копирайт, защита от копирования</a:t>
            </a:r>
          </a:p>
        </p:txBody>
      </p:sp>
      <p:sp>
        <p:nvSpPr>
          <p:cNvPr id="29700" name="Объект 2"/>
          <p:cNvSpPr>
            <a:spLocks noGrp="1"/>
          </p:cNvSpPr>
          <p:nvPr>
            <p:ph idx="1"/>
          </p:nvPr>
        </p:nvSpPr>
        <p:spPr>
          <a:xfrm>
            <a:off x="4724400" y="2057400"/>
            <a:ext cx="4334933" cy="274320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ru-RU" sz="1800" dirty="0"/>
              <a:t>При копировании любого текста с вашего сайта на </a:t>
            </a:r>
            <a:r>
              <a:rPr lang="ru-RU" sz="1800" dirty="0" smtClean="0"/>
              <a:t>другой, </a:t>
            </a:r>
            <a:r>
              <a:rPr lang="ru-RU" sz="1800" dirty="0"/>
              <a:t>автоматически вставляется ссылка на </a:t>
            </a:r>
            <a:r>
              <a:rPr lang="ru-RU" sz="1800" dirty="0" smtClean="0"/>
              <a:t>оригинал.</a:t>
            </a:r>
            <a:r>
              <a:rPr lang="ru-RU" sz="1800" dirty="0"/>
              <a:t> 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Посты в форумах, блогах, информация в новостях — везде появятся естественные, органические, тематические ссылки на ваш авторский контент, улучшающие ранжирование в </a:t>
            </a:r>
            <a:r>
              <a:rPr lang="ru-RU" sz="1800" dirty="0" smtClean="0"/>
              <a:t>поисковиках.</a:t>
            </a:r>
            <a:endParaRPr lang="ru-RU" sz="1800" dirty="0">
              <a:cs typeface="Calibri"/>
            </a:endParaRP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1562100" y="-152400"/>
            <a:ext cx="6019800" cy="1143000"/>
          </a:xfrm>
        </p:spPr>
        <p:txBody>
          <a:bodyPr/>
          <a:lstStyle/>
          <a:p>
            <a:r>
              <a:rPr lang="en-US" sz="2800" b="1" dirty="0">
                <a:latin typeface="Arial"/>
                <a:cs typeface="Arial"/>
              </a:rPr>
              <a:t>DEFA </a:t>
            </a:r>
            <a:r>
              <a:rPr lang="en-US" sz="2800" b="1" dirty="0" err="1">
                <a:latin typeface="Arial"/>
                <a:cs typeface="Arial"/>
              </a:rPr>
              <a:t>SocialMediaPoster</a:t>
            </a:r>
            <a:endParaRPr lang="ru-RU" sz="2800" b="1" dirty="0">
              <a:latin typeface="Arial"/>
              <a:cs typeface="Arial"/>
            </a:endParaRPr>
          </a:p>
        </p:txBody>
      </p:sp>
      <p:sp>
        <p:nvSpPr>
          <p:cNvPr id="29700" name="Объект 2"/>
          <p:cNvSpPr>
            <a:spLocks noGrp="1"/>
          </p:cNvSpPr>
          <p:nvPr>
            <p:ph idx="1"/>
          </p:nvPr>
        </p:nvSpPr>
        <p:spPr>
          <a:xfrm>
            <a:off x="228600" y="1141370"/>
            <a:ext cx="5020733" cy="518160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ru-RU" sz="1800" dirty="0" smtClean="0"/>
              <a:t>Модуль для публикации в социальные сети: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err="1" smtClean="0"/>
              <a:t>Facebook</a:t>
            </a:r>
            <a:endParaRPr lang="ru-RU" sz="1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err="1" smtClean="0"/>
              <a:t>Вконтакте</a:t>
            </a:r>
            <a:r>
              <a:rPr lang="ru-RU" sz="1800" dirty="0"/>
              <a:t> </a:t>
            </a:r>
            <a:endParaRPr lang="ru-RU" sz="1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err="1" smtClean="0"/>
              <a:t>Твиттер</a:t>
            </a:r>
            <a:r>
              <a:rPr lang="ru-RU" sz="1800" dirty="0"/>
              <a:t> </a:t>
            </a:r>
            <a:endParaRPr lang="ru-RU" sz="1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smtClean="0"/>
              <a:t>Одноклассники</a:t>
            </a:r>
            <a:endParaRPr lang="ru-RU" sz="1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err="1" smtClean="0"/>
              <a:t>LiveJournal</a:t>
            </a:r>
            <a:r>
              <a:rPr lang="ru-RU" sz="1800" dirty="0"/>
              <a:t> </a:t>
            </a:r>
            <a:endParaRPr lang="ru-RU" sz="1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err="1" smtClean="0"/>
              <a:t>Google</a:t>
            </a:r>
            <a:r>
              <a:rPr lang="ru-RU" sz="1800" dirty="0"/>
              <a:t>+ </a:t>
            </a:r>
            <a:endParaRPr lang="ru-RU" sz="1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ru-RU" sz="1800" dirty="0"/>
              <a:t>Решение предполагает использование сотрудниками, отвечающими за обновление информационных блоков на корпоративных </a:t>
            </a:r>
            <a:r>
              <a:rPr lang="ru-RU" sz="1800" dirty="0" smtClean="0"/>
              <a:t>сайтах. </a:t>
            </a:r>
            <a:r>
              <a:rPr lang="ru-RU" sz="1800" dirty="0"/>
              <a:t>Публикация информации в социальных сетях при помощи модуля не требует дополнительного времени и специальных навыков.</a:t>
            </a:r>
            <a:endParaRPr lang="ru-RU" sz="1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ru-RU" sz="1800" dirty="0"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3710781" cy="3562350"/>
          </a:xfrm>
          <a:prstGeom prst="rect">
            <a:avLst/>
          </a:prstGeom>
        </p:spPr>
      </p:pic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432137"/>
            <a:ext cx="3927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Советы по выбору решений: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ángulo redondeado 47"/>
          <p:cNvSpPr/>
          <p:nvPr/>
        </p:nvSpPr>
        <p:spPr>
          <a:xfrm>
            <a:off x="381000" y="640880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Forma libre 28"/>
          <p:cNvSpPr/>
          <p:nvPr/>
        </p:nvSpPr>
        <p:spPr>
          <a:xfrm flipH="1">
            <a:off x="4419600" y="0"/>
            <a:ext cx="4736206" cy="6870879"/>
          </a:xfrm>
          <a:custGeom>
            <a:avLst/>
            <a:gdLst>
              <a:gd name="connsiteX0" fmla="*/ 0 w 4208106"/>
              <a:gd name="connsiteY0" fmla="*/ 0 h 5143500"/>
              <a:gd name="connsiteX1" fmla="*/ 3194929 w 4208106"/>
              <a:gd name="connsiteY1" fmla="*/ 0 h 5143500"/>
              <a:gd name="connsiteX2" fmla="*/ 3194929 w 4208106"/>
              <a:gd name="connsiteY2" fmla="*/ 1480424 h 5143500"/>
              <a:gd name="connsiteX3" fmla="*/ 3323956 w 4208106"/>
              <a:gd name="connsiteY3" fmla="*/ 1609451 h 5143500"/>
              <a:gd name="connsiteX4" fmla="*/ 3323955 w 4208106"/>
              <a:gd name="connsiteY4" fmla="*/ 1609452 h 5143500"/>
              <a:gd name="connsiteX5" fmla="*/ 3452982 w 4208106"/>
              <a:gd name="connsiteY5" fmla="*/ 1480425 h 5143500"/>
              <a:gd name="connsiteX6" fmla="*/ 3452982 w 4208106"/>
              <a:gd name="connsiteY6" fmla="*/ 1149623 h 5143500"/>
              <a:gd name="connsiteX7" fmla="*/ 3462746 w 4208106"/>
              <a:gd name="connsiteY7" fmla="*/ 1101263 h 5143500"/>
              <a:gd name="connsiteX8" fmla="*/ 3581633 w 4208106"/>
              <a:gd name="connsiteY8" fmla="*/ 1022459 h 5143500"/>
              <a:gd name="connsiteX9" fmla="*/ 3700521 w 4208106"/>
              <a:gd name="connsiteY9" fmla="*/ 1101263 h 5143500"/>
              <a:gd name="connsiteX10" fmla="*/ 3710659 w 4208106"/>
              <a:gd name="connsiteY10" fmla="*/ 1151482 h 5143500"/>
              <a:gd name="connsiteX11" fmla="*/ 3710660 w 4208106"/>
              <a:gd name="connsiteY11" fmla="*/ 0 h 5143500"/>
              <a:gd name="connsiteX12" fmla="*/ 3710660 w 4208106"/>
              <a:gd name="connsiteY12" fmla="*/ 0 h 5143500"/>
              <a:gd name="connsiteX13" fmla="*/ 3710660 w 4208106"/>
              <a:gd name="connsiteY13" fmla="*/ 2198666 h 5143500"/>
              <a:gd name="connsiteX14" fmla="*/ 3839687 w 4208106"/>
              <a:gd name="connsiteY14" fmla="*/ 2327693 h 5143500"/>
              <a:gd name="connsiteX15" fmla="*/ 3839686 w 4208106"/>
              <a:gd name="connsiteY15" fmla="*/ 2327694 h 5143500"/>
              <a:gd name="connsiteX16" fmla="*/ 3968713 w 4208106"/>
              <a:gd name="connsiteY16" fmla="*/ 2198667 h 5143500"/>
              <a:gd name="connsiteX17" fmla="*/ 3968713 w 4208106"/>
              <a:gd name="connsiteY17" fmla="*/ 1428468 h 5143500"/>
              <a:gd name="connsiteX18" fmla="*/ 3969523 w 4208106"/>
              <a:gd name="connsiteY18" fmla="*/ 1424459 h 5143500"/>
              <a:gd name="connsiteX19" fmla="*/ 4088410 w 4208106"/>
              <a:gd name="connsiteY19" fmla="*/ 1345655 h 5143500"/>
              <a:gd name="connsiteX20" fmla="*/ 4207297 w 4208106"/>
              <a:gd name="connsiteY20" fmla="*/ 1424459 h 5143500"/>
              <a:gd name="connsiteX21" fmla="*/ 4208106 w 4208106"/>
              <a:gd name="connsiteY21" fmla="*/ 1428466 h 5143500"/>
              <a:gd name="connsiteX22" fmla="*/ 4208106 w 4208106"/>
              <a:gd name="connsiteY22" fmla="*/ 5143500 h 5143500"/>
              <a:gd name="connsiteX23" fmla="*/ 0 w 4208106"/>
              <a:gd name="connsiteY23" fmla="*/ 5143500 h 5143500"/>
              <a:gd name="connsiteX0" fmla="*/ 0 w 4208106"/>
              <a:gd name="connsiteY0" fmla="*/ 0 h 5143500"/>
              <a:gd name="connsiteX1" fmla="*/ 3194929 w 4208106"/>
              <a:gd name="connsiteY1" fmla="*/ 0 h 5143500"/>
              <a:gd name="connsiteX2" fmla="*/ 3194929 w 4208106"/>
              <a:gd name="connsiteY2" fmla="*/ 1480424 h 5143500"/>
              <a:gd name="connsiteX3" fmla="*/ 3323956 w 4208106"/>
              <a:gd name="connsiteY3" fmla="*/ 1609451 h 5143500"/>
              <a:gd name="connsiteX4" fmla="*/ 3323955 w 4208106"/>
              <a:gd name="connsiteY4" fmla="*/ 1609452 h 5143500"/>
              <a:gd name="connsiteX5" fmla="*/ 3452982 w 4208106"/>
              <a:gd name="connsiteY5" fmla="*/ 1480425 h 5143500"/>
              <a:gd name="connsiteX6" fmla="*/ 3452982 w 4208106"/>
              <a:gd name="connsiteY6" fmla="*/ 1149623 h 5143500"/>
              <a:gd name="connsiteX7" fmla="*/ 3462746 w 4208106"/>
              <a:gd name="connsiteY7" fmla="*/ 1101263 h 5143500"/>
              <a:gd name="connsiteX8" fmla="*/ 3581633 w 4208106"/>
              <a:gd name="connsiteY8" fmla="*/ 1022459 h 5143500"/>
              <a:gd name="connsiteX9" fmla="*/ 3700521 w 4208106"/>
              <a:gd name="connsiteY9" fmla="*/ 1101263 h 5143500"/>
              <a:gd name="connsiteX10" fmla="*/ 3710659 w 4208106"/>
              <a:gd name="connsiteY10" fmla="*/ 1151482 h 5143500"/>
              <a:gd name="connsiteX11" fmla="*/ 3710660 w 4208106"/>
              <a:gd name="connsiteY11" fmla="*/ 0 h 5143500"/>
              <a:gd name="connsiteX12" fmla="*/ 3710660 w 4208106"/>
              <a:gd name="connsiteY12" fmla="*/ 0 h 5143500"/>
              <a:gd name="connsiteX13" fmla="*/ 3710660 w 4208106"/>
              <a:gd name="connsiteY13" fmla="*/ 2198666 h 5143500"/>
              <a:gd name="connsiteX14" fmla="*/ 3839687 w 4208106"/>
              <a:gd name="connsiteY14" fmla="*/ 2327693 h 5143500"/>
              <a:gd name="connsiteX15" fmla="*/ 3839686 w 4208106"/>
              <a:gd name="connsiteY15" fmla="*/ 2327694 h 5143500"/>
              <a:gd name="connsiteX16" fmla="*/ 3968713 w 4208106"/>
              <a:gd name="connsiteY16" fmla="*/ 2198667 h 5143500"/>
              <a:gd name="connsiteX17" fmla="*/ 3968713 w 4208106"/>
              <a:gd name="connsiteY17" fmla="*/ 1428468 h 5143500"/>
              <a:gd name="connsiteX18" fmla="*/ 3969523 w 4208106"/>
              <a:gd name="connsiteY18" fmla="*/ 1424459 h 5143500"/>
              <a:gd name="connsiteX19" fmla="*/ 4088410 w 4208106"/>
              <a:gd name="connsiteY19" fmla="*/ 1345655 h 5143500"/>
              <a:gd name="connsiteX20" fmla="*/ 4207297 w 4208106"/>
              <a:gd name="connsiteY20" fmla="*/ 1424459 h 5143500"/>
              <a:gd name="connsiteX21" fmla="*/ 4208106 w 4208106"/>
              <a:gd name="connsiteY21" fmla="*/ 1428466 h 5143500"/>
              <a:gd name="connsiteX22" fmla="*/ 4208106 w 4208106"/>
              <a:gd name="connsiteY22" fmla="*/ 5143500 h 5143500"/>
              <a:gd name="connsiteX23" fmla="*/ 0 w 4208106"/>
              <a:gd name="connsiteY23" fmla="*/ 5143500 h 5143500"/>
              <a:gd name="connsiteX24" fmla="*/ 0 w 4208106"/>
              <a:gd name="connsiteY24" fmla="*/ 0 h 5143500"/>
              <a:gd name="connsiteX0" fmla="*/ 0 w 4208106"/>
              <a:gd name="connsiteY0" fmla="*/ 0 h 5143500"/>
              <a:gd name="connsiteX1" fmla="*/ 3194929 w 4208106"/>
              <a:gd name="connsiteY1" fmla="*/ 0 h 5143500"/>
              <a:gd name="connsiteX2" fmla="*/ 3194929 w 4208106"/>
              <a:gd name="connsiteY2" fmla="*/ 1480424 h 5143500"/>
              <a:gd name="connsiteX3" fmla="*/ 3323956 w 4208106"/>
              <a:gd name="connsiteY3" fmla="*/ 1609451 h 5143500"/>
              <a:gd name="connsiteX4" fmla="*/ 3323955 w 4208106"/>
              <a:gd name="connsiteY4" fmla="*/ 1609452 h 5143500"/>
              <a:gd name="connsiteX5" fmla="*/ 3452982 w 4208106"/>
              <a:gd name="connsiteY5" fmla="*/ 1480425 h 5143500"/>
              <a:gd name="connsiteX6" fmla="*/ 3452982 w 4208106"/>
              <a:gd name="connsiteY6" fmla="*/ 1149623 h 5143500"/>
              <a:gd name="connsiteX7" fmla="*/ 3462746 w 4208106"/>
              <a:gd name="connsiteY7" fmla="*/ 1101263 h 5143500"/>
              <a:gd name="connsiteX8" fmla="*/ 3581633 w 4208106"/>
              <a:gd name="connsiteY8" fmla="*/ 1022459 h 5143500"/>
              <a:gd name="connsiteX9" fmla="*/ 3700521 w 4208106"/>
              <a:gd name="connsiteY9" fmla="*/ 1101263 h 5143500"/>
              <a:gd name="connsiteX10" fmla="*/ 3710659 w 4208106"/>
              <a:gd name="connsiteY10" fmla="*/ 1151482 h 5143500"/>
              <a:gd name="connsiteX11" fmla="*/ 3710660 w 4208106"/>
              <a:gd name="connsiteY11" fmla="*/ 0 h 5143500"/>
              <a:gd name="connsiteX12" fmla="*/ 3710660 w 4208106"/>
              <a:gd name="connsiteY12" fmla="*/ 0 h 5143500"/>
              <a:gd name="connsiteX13" fmla="*/ 3710660 w 4208106"/>
              <a:gd name="connsiteY13" fmla="*/ 2198666 h 5143500"/>
              <a:gd name="connsiteX14" fmla="*/ 3839687 w 4208106"/>
              <a:gd name="connsiteY14" fmla="*/ 2327693 h 5143500"/>
              <a:gd name="connsiteX15" fmla="*/ 3839686 w 4208106"/>
              <a:gd name="connsiteY15" fmla="*/ 2327694 h 5143500"/>
              <a:gd name="connsiteX16" fmla="*/ 3968713 w 4208106"/>
              <a:gd name="connsiteY16" fmla="*/ 2198667 h 5143500"/>
              <a:gd name="connsiteX17" fmla="*/ 3968713 w 4208106"/>
              <a:gd name="connsiteY17" fmla="*/ 1428468 h 5143500"/>
              <a:gd name="connsiteX18" fmla="*/ 3969523 w 4208106"/>
              <a:gd name="connsiteY18" fmla="*/ 1424459 h 5143500"/>
              <a:gd name="connsiteX19" fmla="*/ 4088410 w 4208106"/>
              <a:gd name="connsiteY19" fmla="*/ 1345655 h 5143500"/>
              <a:gd name="connsiteX20" fmla="*/ 4207297 w 4208106"/>
              <a:gd name="connsiteY20" fmla="*/ 1424459 h 5143500"/>
              <a:gd name="connsiteX21" fmla="*/ 4208106 w 4208106"/>
              <a:gd name="connsiteY21" fmla="*/ 1428466 h 5143500"/>
              <a:gd name="connsiteX22" fmla="*/ 4208106 w 4208106"/>
              <a:gd name="connsiteY22" fmla="*/ 5143500 h 5143500"/>
              <a:gd name="connsiteX23" fmla="*/ 1043136 w 4208106"/>
              <a:gd name="connsiteY23" fmla="*/ 5104863 h 5143500"/>
              <a:gd name="connsiteX24" fmla="*/ 0 w 4208106"/>
              <a:gd name="connsiteY24" fmla="*/ 0 h 5143500"/>
              <a:gd name="connsiteX0" fmla="*/ 0 w 4208106"/>
              <a:gd name="connsiteY0" fmla="*/ 0 h 5153159"/>
              <a:gd name="connsiteX1" fmla="*/ 3194929 w 4208106"/>
              <a:gd name="connsiteY1" fmla="*/ 0 h 5153159"/>
              <a:gd name="connsiteX2" fmla="*/ 3194929 w 4208106"/>
              <a:gd name="connsiteY2" fmla="*/ 1480424 h 5153159"/>
              <a:gd name="connsiteX3" fmla="*/ 3323956 w 4208106"/>
              <a:gd name="connsiteY3" fmla="*/ 1609451 h 5153159"/>
              <a:gd name="connsiteX4" fmla="*/ 3323955 w 4208106"/>
              <a:gd name="connsiteY4" fmla="*/ 1609452 h 5153159"/>
              <a:gd name="connsiteX5" fmla="*/ 3452982 w 4208106"/>
              <a:gd name="connsiteY5" fmla="*/ 1480425 h 5153159"/>
              <a:gd name="connsiteX6" fmla="*/ 3452982 w 4208106"/>
              <a:gd name="connsiteY6" fmla="*/ 1149623 h 5153159"/>
              <a:gd name="connsiteX7" fmla="*/ 3462746 w 4208106"/>
              <a:gd name="connsiteY7" fmla="*/ 1101263 h 5153159"/>
              <a:gd name="connsiteX8" fmla="*/ 3581633 w 4208106"/>
              <a:gd name="connsiteY8" fmla="*/ 1022459 h 5153159"/>
              <a:gd name="connsiteX9" fmla="*/ 3700521 w 4208106"/>
              <a:gd name="connsiteY9" fmla="*/ 1101263 h 5153159"/>
              <a:gd name="connsiteX10" fmla="*/ 3710659 w 4208106"/>
              <a:gd name="connsiteY10" fmla="*/ 1151482 h 5153159"/>
              <a:gd name="connsiteX11" fmla="*/ 3710660 w 4208106"/>
              <a:gd name="connsiteY11" fmla="*/ 0 h 5153159"/>
              <a:gd name="connsiteX12" fmla="*/ 3710660 w 4208106"/>
              <a:gd name="connsiteY12" fmla="*/ 0 h 5153159"/>
              <a:gd name="connsiteX13" fmla="*/ 3710660 w 4208106"/>
              <a:gd name="connsiteY13" fmla="*/ 2198666 h 5153159"/>
              <a:gd name="connsiteX14" fmla="*/ 3839687 w 4208106"/>
              <a:gd name="connsiteY14" fmla="*/ 2327693 h 5153159"/>
              <a:gd name="connsiteX15" fmla="*/ 3839686 w 4208106"/>
              <a:gd name="connsiteY15" fmla="*/ 2327694 h 5153159"/>
              <a:gd name="connsiteX16" fmla="*/ 3968713 w 4208106"/>
              <a:gd name="connsiteY16" fmla="*/ 2198667 h 5153159"/>
              <a:gd name="connsiteX17" fmla="*/ 3968713 w 4208106"/>
              <a:gd name="connsiteY17" fmla="*/ 1428468 h 5153159"/>
              <a:gd name="connsiteX18" fmla="*/ 3969523 w 4208106"/>
              <a:gd name="connsiteY18" fmla="*/ 1424459 h 5153159"/>
              <a:gd name="connsiteX19" fmla="*/ 4088410 w 4208106"/>
              <a:gd name="connsiteY19" fmla="*/ 1345655 h 5153159"/>
              <a:gd name="connsiteX20" fmla="*/ 4207297 w 4208106"/>
              <a:gd name="connsiteY20" fmla="*/ 1424459 h 5153159"/>
              <a:gd name="connsiteX21" fmla="*/ 4208106 w 4208106"/>
              <a:gd name="connsiteY21" fmla="*/ 1428466 h 5153159"/>
              <a:gd name="connsiteX22" fmla="*/ 4208106 w 4208106"/>
              <a:gd name="connsiteY22" fmla="*/ 5143500 h 5153159"/>
              <a:gd name="connsiteX23" fmla="*/ 720712 w 4208106"/>
              <a:gd name="connsiteY23" fmla="*/ 5153159 h 5153159"/>
              <a:gd name="connsiteX24" fmla="*/ 0 w 4208106"/>
              <a:gd name="connsiteY24" fmla="*/ 0 h 5153159"/>
              <a:gd name="connsiteX0" fmla="*/ 66382 w 3487394"/>
              <a:gd name="connsiteY0" fmla="*/ 9659 h 5153159"/>
              <a:gd name="connsiteX1" fmla="*/ 2474217 w 3487394"/>
              <a:gd name="connsiteY1" fmla="*/ 0 h 5153159"/>
              <a:gd name="connsiteX2" fmla="*/ 2474217 w 3487394"/>
              <a:gd name="connsiteY2" fmla="*/ 1480424 h 5153159"/>
              <a:gd name="connsiteX3" fmla="*/ 2603244 w 3487394"/>
              <a:gd name="connsiteY3" fmla="*/ 1609451 h 5153159"/>
              <a:gd name="connsiteX4" fmla="*/ 2603243 w 3487394"/>
              <a:gd name="connsiteY4" fmla="*/ 1609452 h 5153159"/>
              <a:gd name="connsiteX5" fmla="*/ 2732270 w 3487394"/>
              <a:gd name="connsiteY5" fmla="*/ 1480425 h 5153159"/>
              <a:gd name="connsiteX6" fmla="*/ 2732270 w 3487394"/>
              <a:gd name="connsiteY6" fmla="*/ 1149623 h 5153159"/>
              <a:gd name="connsiteX7" fmla="*/ 2742034 w 3487394"/>
              <a:gd name="connsiteY7" fmla="*/ 1101263 h 5153159"/>
              <a:gd name="connsiteX8" fmla="*/ 2860921 w 3487394"/>
              <a:gd name="connsiteY8" fmla="*/ 1022459 h 5153159"/>
              <a:gd name="connsiteX9" fmla="*/ 2979809 w 3487394"/>
              <a:gd name="connsiteY9" fmla="*/ 1101263 h 5153159"/>
              <a:gd name="connsiteX10" fmla="*/ 2989947 w 3487394"/>
              <a:gd name="connsiteY10" fmla="*/ 1151482 h 5153159"/>
              <a:gd name="connsiteX11" fmla="*/ 2989948 w 3487394"/>
              <a:gd name="connsiteY11" fmla="*/ 0 h 5153159"/>
              <a:gd name="connsiteX12" fmla="*/ 2989948 w 3487394"/>
              <a:gd name="connsiteY12" fmla="*/ 0 h 5153159"/>
              <a:gd name="connsiteX13" fmla="*/ 2989948 w 3487394"/>
              <a:gd name="connsiteY13" fmla="*/ 2198666 h 5153159"/>
              <a:gd name="connsiteX14" fmla="*/ 3118975 w 3487394"/>
              <a:gd name="connsiteY14" fmla="*/ 2327693 h 5153159"/>
              <a:gd name="connsiteX15" fmla="*/ 3118974 w 3487394"/>
              <a:gd name="connsiteY15" fmla="*/ 2327694 h 5153159"/>
              <a:gd name="connsiteX16" fmla="*/ 3248001 w 3487394"/>
              <a:gd name="connsiteY16" fmla="*/ 2198667 h 5153159"/>
              <a:gd name="connsiteX17" fmla="*/ 3248001 w 3487394"/>
              <a:gd name="connsiteY17" fmla="*/ 1428468 h 5153159"/>
              <a:gd name="connsiteX18" fmla="*/ 3248811 w 3487394"/>
              <a:gd name="connsiteY18" fmla="*/ 1424459 h 5153159"/>
              <a:gd name="connsiteX19" fmla="*/ 3367698 w 3487394"/>
              <a:gd name="connsiteY19" fmla="*/ 1345655 h 5153159"/>
              <a:gd name="connsiteX20" fmla="*/ 3486585 w 3487394"/>
              <a:gd name="connsiteY20" fmla="*/ 1424459 h 5153159"/>
              <a:gd name="connsiteX21" fmla="*/ 3487394 w 3487394"/>
              <a:gd name="connsiteY21" fmla="*/ 1428466 h 5153159"/>
              <a:gd name="connsiteX22" fmla="*/ 3487394 w 3487394"/>
              <a:gd name="connsiteY22" fmla="*/ 5143500 h 5153159"/>
              <a:gd name="connsiteX23" fmla="*/ 0 w 3487394"/>
              <a:gd name="connsiteY23" fmla="*/ 5153159 h 5153159"/>
              <a:gd name="connsiteX24" fmla="*/ 66382 w 3487394"/>
              <a:gd name="connsiteY24" fmla="*/ 9659 h 5153159"/>
              <a:gd name="connsiteX0" fmla="*/ 9484 w 3487394"/>
              <a:gd name="connsiteY0" fmla="*/ 9659 h 5153159"/>
              <a:gd name="connsiteX1" fmla="*/ 2474217 w 3487394"/>
              <a:gd name="connsiteY1" fmla="*/ 0 h 5153159"/>
              <a:gd name="connsiteX2" fmla="*/ 2474217 w 3487394"/>
              <a:gd name="connsiteY2" fmla="*/ 1480424 h 5153159"/>
              <a:gd name="connsiteX3" fmla="*/ 2603244 w 3487394"/>
              <a:gd name="connsiteY3" fmla="*/ 1609451 h 5153159"/>
              <a:gd name="connsiteX4" fmla="*/ 2603243 w 3487394"/>
              <a:gd name="connsiteY4" fmla="*/ 1609452 h 5153159"/>
              <a:gd name="connsiteX5" fmla="*/ 2732270 w 3487394"/>
              <a:gd name="connsiteY5" fmla="*/ 1480425 h 5153159"/>
              <a:gd name="connsiteX6" fmla="*/ 2732270 w 3487394"/>
              <a:gd name="connsiteY6" fmla="*/ 1149623 h 5153159"/>
              <a:gd name="connsiteX7" fmla="*/ 2742034 w 3487394"/>
              <a:gd name="connsiteY7" fmla="*/ 1101263 h 5153159"/>
              <a:gd name="connsiteX8" fmla="*/ 2860921 w 3487394"/>
              <a:gd name="connsiteY8" fmla="*/ 1022459 h 5153159"/>
              <a:gd name="connsiteX9" fmla="*/ 2979809 w 3487394"/>
              <a:gd name="connsiteY9" fmla="*/ 1101263 h 5153159"/>
              <a:gd name="connsiteX10" fmla="*/ 2989947 w 3487394"/>
              <a:gd name="connsiteY10" fmla="*/ 1151482 h 5153159"/>
              <a:gd name="connsiteX11" fmla="*/ 2989948 w 3487394"/>
              <a:gd name="connsiteY11" fmla="*/ 0 h 5153159"/>
              <a:gd name="connsiteX12" fmla="*/ 2989948 w 3487394"/>
              <a:gd name="connsiteY12" fmla="*/ 0 h 5153159"/>
              <a:gd name="connsiteX13" fmla="*/ 2989948 w 3487394"/>
              <a:gd name="connsiteY13" fmla="*/ 2198666 h 5153159"/>
              <a:gd name="connsiteX14" fmla="*/ 3118975 w 3487394"/>
              <a:gd name="connsiteY14" fmla="*/ 2327693 h 5153159"/>
              <a:gd name="connsiteX15" fmla="*/ 3118974 w 3487394"/>
              <a:gd name="connsiteY15" fmla="*/ 2327694 h 5153159"/>
              <a:gd name="connsiteX16" fmla="*/ 3248001 w 3487394"/>
              <a:gd name="connsiteY16" fmla="*/ 2198667 h 5153159"/>
              <a:gd name="connsiteX17" fmla="*/ 3248001 w 3487394"/>
              <a:gd name="connsiteY17" fmla="*/ 1428468 h 5153159"/>
              <a:gd name="connsiteX18" fmla="*/ 3248811 w 3487394"/>
              <a:gd name="connsiteY18" fmla="*/ 1424459 h 5153159"/>
              <a:gd name="connsiteX19" fmla="*/ 3367698 w 3487394"/>
              <a:gd name="connsiteY19" fmla="*/ 1345655 h 5153159"/>
              <a:gd name="connsiteX20" fmla="*/ 3486585 w 3487394"/>
              <a:gd name="connsiteY20" fmla="*/ 1424459 h 5153159"/>
              <a:gd name="connsiteX21" fmla="*/ 3487394 w 3487394"/>
              <a:gd name="connsiteY21" fmla="*/ 1428466 h 5153159"/>
              <a:gd name="connsiteX22" fmla="*/ 3487394 w 3487394"/>
              <a:gd name="connsiteY22" fmla="*/ 5143500 h 5153159"/>
              <a:gd name="connsiteX23" fmla="*/ 0 w 3487394"/>
              <a:gd name="connsiteY23" fmla="*/ 5153159 h 5153159"/>
              <a:gd name="connsiteX24" fmla="*/ 9484 w 3487394"/>
              <a:gd name="connsiteY24" fmla="*/ 9659 h 515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87394" h="5153159">
                <a:moveTo>
                  <a:pt x="9484" y="9659"/>
                </a:moveTo>
                <a:lnTo>
                  <a:pt x="2474217" y="0"/>
                </a:lnTo>
                <a:lnTo>
                  <a:pt x="2474217" y="1480424"/>
                </a:lnTo>
                <a:cubicBezTo>
                  <a:pt x="2474217" y="1551684"/>
                  <a:pt x="2531984" y="1609451"/>
                  <a:pt x="2603244" y="1609451"/>
                </a:cubicBezTo>
                <a:lnTo>
                  <a:pt x="2603243" y="1609452"/>
                </a:lnTo>
                <a:cubicBezTo>
                  <a:pt x="2674503" y="1609452"/>
                  <a:pt x="2732270" y="1551685"/>
                  <a:pt x="2732270" y="1480425"/>
                </a:cubicBezTo>
                <a:lnTo>
                  <a:pt x="2732270" y="1149623"/>
                </a:lnTo>
                <a:lnTo>
                  <a:pt x="2742034" y="1101263"/>
                </a:lnTo>
                <a:cubicBezTo>
                  <a:pt x="2761621" y="1054953"/>
                  <a:pt x="2807476" y="1022459"/>
                  <a:pt x="2860921" y="1022459"/>
                </a:cubicBezTo>
                <a:cubicBezTo>
                  <a:pt x="2914366" y="1022459"/>
                  <a:pt x="2960221" y="1054953"/>
                  <a:pt x="2979809" y="1101263"/>
                </a:cubicBezTo>
                <a:lnTo>
                  <a:pt x="2989947" y="1151482"/>
                </a:lnTo>
                <a:cubicBezTo>
                  <a:pt x="2989947" y="767655"/>
                  <a:pt x="2989948" y="383827"/>
                  <a:pt x="2989948" y="0"/>
                </a:cubicBezTo>
                <a:lnTo>
                  <a:pt x="2989948" y="0"/>
                </a:lnTo>
                <a:lnTo>
                  <a:pt x="2989948" y="2198666"/>
                </a:lnTo>
                <a:cubicBezTo>
                  <a:pt x="2989948" y="2269926"/>
                  <a:pt x="3047715" y="2327693"/>
                  <a:pt x="3118975" y="2327693"/>
                </a:cubicBezTo>
                <a:lnTo>
                  <a:pt x="3118974" y="2327694"/>
                </a:lnTo>
                <a:cubicBezTo>
                  <a:pt x="3190234" y="2327694"/>
                  <a:pt x="3248001" y="2269927"/>
                  <a:pt x="3248001" y="2198667"/>
                </a:cubicBezTo>
                <a:lnTo>
                  <a:pt x="3248001" y="1428468"/>
                </a:lnTo>
                <a:lnTo>
                  <a:pt x="3248811" y="1424459"/>
                </a:lnTo>
                <a:cubicBezTo>
                  <a:pt x="3268398" y="1378149"/>
                  <a:pt x="3314253" y="1345655"/>
                  <a:pt x="3367698" y="1345655"/>
                </a:cubicBezTo>
                <a:cubicBezTo>
                  <a:pt x="3421143" y="1345655"/>
                  <a:pt x="3466998" y="1378149"/>
                  <a:pt x="3486585" y="1424459"/>
                </a:cubicBezTo>
                <a:lnTo>
                  <a:pt x="3487394" y="1428466"/>
                </a:lnTo>
                <a:lnTo>
                  <a:pt x="3487394" y="5143500"/>
                </a:lnTo>
                <a:lnTo>
                  <a:pt x="0" y="5153159"/>
                </a:lnTo>
                <a:cubicBezTo>
                  <a:pt x="3161" y="3438659"/>
                  <a:pt x="6323" y="1724159"/>
                  <a:pt x="9484" y="9659"/>
                </a:cubicBezTo>
                <a:close/>
              </a:path>
            </a:pathLst>
          </a:custGeom>
          <a:blipFill dpi="0" rotWithShape="0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99000"/>
                      </a14:imgEffect>
                    </a14:imgLayer>
                  </a14:imgProps>
                </a:ext>
              </a:extLst>
            </a:blip>
            <a:srcRect/>
            <a:stretch>
              <a:fillRect l="-32471" t="-299" r="-32471" b="-2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orma libre 30"/>
          <p:cNvSpPr/>
          <p:nvPr/>
        </p:nvSpPr>
        <p:spPr>
          <a:xfrm flipH="1">
            <a:off x="5791200" y="-1064146"/>
            <a:ext cx="1742910" cy="3970867"/>
          </a:xfrm>
          <a:custGeom>
            <a:avLst/>
            <a:gdLst>
              <a:gd name="connsiteX0" fmla="*/ 129028 w 1283351"/>
              <a:gd name="connsiteY0" fmla="*/ 0 h 2978150"/>
              <a:gd name="connsiteX1" fmla="*/ 247914 w 1283351"/>
              <a:gd name="connsiteY1" fmla="*/ 78804 h 2978150"/>
              <a:gd name="connsiteX2" fmla="*/ 256490 w 1283351"/>
              <a:gd name="connsiteY2" fmla="*/ 121283 h 2978150"/>
              <a:gd name="connsiteX3" fmla="*/ 265066 w 1283351"/>
              <a:gd name="connsiteY3" fmla="*/ 78804 h 2978150"/>
              <a:gd name="connsiteX4" fmla="*/ 383953 w 1283351"/>
              <a:gd name="connsiteY4" fmla="*/ 0 h 2978150"/>
              <a:gd name="connsiteX5" fmla="*/ 502839 w 1283351"/>
              <a:gd name="connsiteY5" fmla="*/ 78804 h 2978150"/>
              <a:gd name="connsiteX6" fmla="*/ 512978 w 1283351"/>
              <a:gd name="connsiteY6" fmla="*/ 129025 h 2978150"/>
              <a:gd name="connsiteX7" fmla="*/ 523117 w 1283351"/>
              <a:gd name="connsiteY7" fmla="*/ 78804 h 2978150"/>
              <a:gd name="connsiteX8" fmla="*/ 642005 w 1283351"/>
              <a:gd name="connsiteY8" fmla="*/ 0 h 2978150"/>
              <a:gd name="connsiteX9" fmla="*/ 760891 w 1283351"/>
              <a:gd name="connsiteY9" fmla="*/ 78804 h 2978150"/>
              <a:gd name="connsiteX10" fmla="*/ 769467 w 1283351"/>
              <a:gd name="connsiteY10" fmla="*/ 121283 h 2978150"/>
              <a:gd name="connsiteX11" fmla="*/ 778043 w 1283351"/>
              <a:gd name="connsiteY11" fmla="*/ 78804 h 2978150"/>
              <a:gd name="connsiteX12" fmla="*/ 896930 w 1283351"/>
              <a:gd name="connsiteY12" fmla="*/ 0 h 2978150"/>
              <a:gd name="connsiteX13" fmla="*/ 1015817 w 1283351"/>
              <a:gd name="connsiteY13" fmla="*/ 78804 h 2978150"/>
              <a:gd name="connsiteX14" fmla="*/ 1025628 w 1283351"/>
              <a:gd name="connsiteY14" fmla="*/ 127398 h 2978150"/>
              <a:gd name="connsiteX15" fmla="*/ 1035439 w 1283351"/>
              <a:gd name="connsiteY15" fmla="*/ 78804 h 2978150"/>
              <a:gd name="connsiteX16" fmla="*/ 1154325 w 1283351"/>
              <a:gd name="connsiteY16" fmla="*/ 0 h 2978150"/>
              <a:gd name="connsiteX17" fmla="*/ 1283351 w 1283351"/>
              <a:gd name="connsiteY17" fmla="*/ 129027 h 2978150"/>
              <a:gd name="connsiteX18" fmla="*/ 1283350 w 1283351"/>
              <a:gd name="connsiteY18" fmla="*/ 1727909 h 2978150"/>
              <a:gd name="connsiteX19" fmla="*/ 1283350 w 1283351"/>
              <a:gd name="connsiteY19" fmla="*/ 1727912 h 2978150"/>
              <a:gd name="connsiteX20" fmla="*/ 1283349 w 1283351"/>
              <a:gd name="connsiteY20" fmla="*/ 2749120 h 2978150"/>
              <a:gd name="connsiteX21" fmla="*/ 1154322 w 1283351"/>
              <a:gd name="connsiteY21" fmla="*/ 2878147 h 2978150"/>
              <a:gd name="connsiteX22" fmla="*/ 1154323 w 1283351"/>
              <a:gd name="connsiteY22" fmla="*/ 2878146 h 2978150"/>
              <a:gd name="connsiteX23" fmla="*/ 1025296 w 1283351"/>
              <a:gd name="connsiteY23" fmla="*/ 2749119 h 2978150"/>
              <a:gd name="connsiteX24" fmla="*/ 1025296 w 1283351"/>
              <a:gd name="connsiteY24" fmla="*/ 1731178 h 2978150"/>
              <a:gd name="connsiteX25" fmla="*/ 1025296 w 1283351"/>
              <a:gd name="connsiteY25" fmla="*/ 1731181 h 2978150"/>
              <a:gd name="connsiteX26" fmla="*/ 1025295 w 1283351"/>
              <a:gd name="connsiteY26" fmla="*/ 2765642 h 2978150"/>
              <a:gd name="connsiteX27" fmla="*/ 1015157 w 1283351"/>
              <a:gd name="connsiteY27" fmla="*/ 2715423 h 2978150"/>
              <a:gd name="connsiteX28" fmla="*/ 896269 w 1283351"/>
              <a:gd name="connsiteY28" fmla="*/ 2636619 h 2978150"/>
              <a:gd name="connsiteX29" fmla="*/ 777382 w 1283351"/>
              <a:gd name="connsiteY29" fmla="*/ 2715423 h 2978150"/>
              <a:gd name="connsiteX30" fmla="*/ 767618 w 1283351"/>
              <a:gd name="connsiteY30" fmla="*/ 2763784 h 2978150"/>
              <a:gd name="connsiteX31" fmla="*/ 767618 w 1283351"/>
              <a:gd name="connsiteY31" fmla="*/ 2849123 h 2978150"/>
              <a:gd name="connsiteX32" fmla="*/ 638591 w 1283351"/>
              <a:gd name="connsiteY32" fmla="*/ 2978150 h 2978150"/>
              <a:gd name="connsiteX33" fmla="*/ 638592 w 1283351"/>
              <a:gd name="connsiteY33" fmla="*/ 2978149 h 2978150"/>
              <a:gd name="connsiteX34" fmla="*/ 509565 w 1283351"/>
              <a:gd name="connsiteY34" fmla="*/ 2849122 h 2978150"/>
              <a:gd name="connsiteX35" fmla="*/ 509565 w 1283351"/>
              <a:gd name="connsiteY35" fmla="*/ 1744815 h 2978150"/>
              <a:gd name="connsiteX36" fmla="*/ 509565 w 1283351"/>
              <a:gd name="connsiteY36" fmla="*/ 1744818 h 2978150"/>
              <a:gd name="connsiteX37" fmla="*/ 509564 w 1283351"/>
              <a:gd name="connsiteY37" fmla="*/ 2255102 h 2978150"/>
              <a:gd name="connsiteX38" fmla="*/ 499426 w 1283351"/>
              <a:gd name="connsiteY38" fmla="*/ 2204883 h 2978150"/>
              <a:gd name="connsiteX39" fmla="*/ 380538 w 1283351"/>
              <a:gd name="connsiteY39" fmla="*/ 2126079 h 2978150"/>
              <a:gd name="connsiteX40" fmla="*/ 261651 w 1283351"/>
              <a:gd name="connsiteY40" fmla="*/ 2204883 h 2978150"/>
              <a:gd name="connsiteX41" fmla="*/ 258053 w 1283351"/>
              <a:gd name="connsiteY41" fmla="*/ 2222702 h 2978150"/>
              <a:gd name="connsiteX42" fmla="*/ 258053 w 1283351"/>
              <a:gd name="connsiteY42" fmla="*/ 2311620 h 2978150"/>
              <a:gd name="connsiteX43" fmla="*/ 129026 w 1283351"/>
              <a:gd name="connsiteY43" fmla="*/ 2440647 h 2978150"/>
              <a:gd name="connsiteX44" fmla="*/ 129027 w 1283351"/>
              <a:gd name="connsiteY44" fmla="*/ 2440646 h 2978150"/>
              <a:gd name="connsiteX45" fmla="*/ 0 w 1283351"/>
              <a:gd name="connsiteY45" fmla="*/ 2311619 h 2978150"/>
              <a:gd name="connsiteX46" fmla="*/ 0 w 1283351"/>
              <a:gd name="connsiteY46" fmla="*/ 276727 h 2978150"/>
              <a:gd name="connsiteX47" fmla="*/ 1 w 1283351"/>
              <a:gd name="connsiteY47" fmla="*/ 276727 h 2978150"/>
              <a:gd name="connsiteX48" fmla="*/ 1 w 1283351"/>
              <a:gd name="connsiteY48" fmla="*/ 129027 h 2978150"/>
              <a:gd name="connsiteX49" fmla="*/ 129028 w 1283351"/>
              <a:gd name="connsiteY49" fmla="*/ 0 h 2978150"/>
              <a:gd name="connsiteX0" fmla="*/ 129028 w 1283351"/>
              <a:gd name="connsiteY0" fmla="*/ 0 h 2978150"/>
              <a:gd name="connsiteX1" fmla="*/ 247914 w 1283351"/>
              <a:gd name="connsiteY1" fmla="*/ 78804 h 2978150"/>
              <a:gd name="connsiteX2" fmla="*/ 228436 w 1283351"/>
              <a:gd name="connsiteY2" fmla="*/ 159383 h 2978150"/>
              <a:gd name="connsiteX3" fmla="*/ 265066 w 1283351"/>
              <a:gd name="connsiteY3" fmla="*/ 78804 h 2978150"/>
              <a:gd name="connsiteX4" fmla="*/ 383953 w 1283351"/>
              <a:gd name="connsiteY4" fmla="*/ 0 h 2978150"/>
              <a:gd name="connsiteX5" fmla="*/ 502839 w 1283351"/>
              <a:gd name="connsiteY5" fmla="*/ 78804 h 2978150"/>
              <a:gd name="connsiteX6" fmla="*/ 512978 w 1283351"/>
              <a:gd name="connsiteY6" fmla="*/ 129025 h 2978150"/>
              <a:gd name="connsiteX7" fmla="*/ 523117 w 1283351"/>
              <a:gd name="connsiteY7" fmla="*/ 78804 h 2978150"/>
              <a:gd name="connsiteX8" fmla="*/ 642005 w 1283351"/>
              <a:gd name="connsiteY8" fmla="*/ 0 h 2978150"/>
              <a:gd name="connsiteX9" fmla="*/ 760891 w 1283351"/>
              <a:gd name="connsiteY9" fmla="*/ 78804 h 2978150"/>
              <a:gd name="connsiteX10" fmla="*/ 769467 w 1283351"/>
              <a:gd name="connsiteY10" fmla="*/ 121283 h 2978150"/>
              <a:gd name="connsiteX11" fmla="*/ 778043 w 1283351"/>
              <a:gd name="connsiteY11" fmla="*/ 78804 h 2978150"/>
              <a:gd name="connsiteX12" fmla="*/ 896930 w 1283351"/>
              <a:gd name="connsiteY12" fmla="*/ 0 h 2978150"/>
              <a:gd name="connsiteX13" fmla="*/ 1015817 w 1283351"/>
              <a:gd name="connsiteY13" fmla="*/ 78804 h 2978150"/>
              <a:gd name="connsiteX14" fmla="*/ 1025628 w 1283351"/>
              <a:gd name="connsiteY14" fmla="*/ 127398 h 2978150"/>
              <a:gd name="connsiteX15" fmla="*/ 1035439 w 1283351"/>
              <a:gd name="connsiteY15" fmla="*/ 78804 h 2978150"/>
              <a:gd name="connsiteX16" fmla="*/ 1154325 w 1283351"/>
              <a:gd name="connsiteY16" fmla="*/ 0 h 2978150"/>
              <a:gd name="connsiteX17" fmla="*/ 1283351 w 1283351"/>
              <a:gd name="connsiteY17" fmla="*/ 129027 h 2978150"/>
              <a:gd name="connsiteX18" fmla="*/ 1283350 w 1283351"/>
              <a:gd name="connsiteY18" fmla="*/ 1727909 h 2978150"/>
              <a:gd name="connsiteX19" fmla="*/ 1283350 w 1283351"/>
              <a:gd name="connsiteY19" fmla="*/ 1727912 h 2978150"/>
              <a:gd name="connsiteX20" fmla="*/ 1283349 w 1283351"/>
              <a:gd name="connsiteY20" fmla="*/ 2749120 h 2978150"/>
              <a:gd name="connsiteX21" fmla="*/ 1154322 w 1283351"/>
              <a:gd name="connsiteY21" fmla="*/ 2878147 h 2978150"/>
              <a:gd name="connsiteX22" fmla="*/ 1154323 w 1283351"/>
              <a:gd name="connsiteY22" fmla="*/ 2878146 h 2978150"/>
              <a:gd name="connsiteX23" fmla="*/ 1025296 w 1283351"/>
              <a:gd name="connsiteY23" fmla="*/ 2749119 h 2978150"/>
              <a:gd name="connsiteX24" fmla="*/ 1025296 w 1283351"/>
              <a:gd name="connsiteY24" fmla="*/ 1731178 h 2978150"/>
              <a:gd name="connsiteX25" fmla="*/ 1025296 w 1283351"/>
              <a:gd name="connsiteY25" fmla="*/ 1731181 h 2978150"/>
              <a:gd name="connsiteX26" fmla="*/ 1025295 w 1283351"/>
              <a:gd name="connsiteY26" fmla="*/ 2765642 h 2978150"/>
              <a:gd name="connsiteX27" fmla="*/ 1015157 w 1283351"/>
              <a:gd name="connsiteY27" fmla="*/ 2715423 h 2978150"/>
              <a:gd name="connsiteX28" fmla="*/ 896269 w 1283351"/>
              <a:gd name="connsiteY28" fmla="*/ 2636619 h 2978150"/>
              <a:gd name="connsiteX29" fmla="*/ 777382 w 1283351"/>
              <a:gd name="connsiteY29" fmla="*/ 2715423 h 2978150"/>
              <a:gd name="connsiteX30" fmla="*/ 767618 w 1283351"/>
              <a:gd name="connsiteY30" fmla="*/ 2763784 h 2978150"/>
              <a:gd name="connsiteX31" fmla="*/ 767618 w 1283351"/>
              <a:gd name="connsiteY31" fmla="*/ 2849123 h 2978150"/>
              <a:gd name="connsiteX32" fmla="*/ 638591 w 1283351"/>
              <a:gd name="connsiteY32" fmla="*/ 2978150 h 2978150"/>
              <a:gd name="connsiteX33" fmla="*/ 638592 w 1283351"/>
              <a:gd name="connsiteY33" fmla="*/ 2978149 h 2978150"/>
              <a:gd name="connsiteX34" fmla="*/ 509565 w 1283351"/>
              <a:gd name="connsiteY34" fmla="*/ 2849122 h 2978150"/>
              <a:gd name="connsiteX35" fmla="*/ 509565 w 1283351"/>
              <a:gd name="connsiteY35" fmla="*/ 1744815 h 2978150"/>
              <a:gd name="connsiteX36" fmla="*/ 509565 w 1283351"/>
              <a:gd name="connsiteY36" fmla="*/ 1744818 h 2978150"/>
              <a:gd name="connsiteX37" fmla="*/ 509564 w 1283351"/>
              <a:gd name="connsiteY37" fmla="*/ 2255102 h 2978150"/>
              <a:gd name="connsiteX38" fmla="*/ 499426 w 1283351"/>
              <a:gd name="connsiteY38" fmla="*/ 2204883 h 2978150"/>
              <a:gd name="connsiteX39" fmla="*/ 380538 w 1283351"/>
              <a:gd name="connsiteY39" fmla="*/ 2126079 h 2978150"/>
              <a:gd name="connsiteX40" fmla="*/ 261651 w 1283351"/>
              <a:gd name="connsiteY40" fmla="*/ 2204883 h 2978150"/>
              <a:gd name="connsiteX41" fmla="*/ 258053 w 1283351"/>
              <a:gd name="connsiteY41" fmla="*/ 2222702 h 2978150"/>
              <a:gd name="connsiteX42" fmla="*/ 258053 w 1283351"/>
              <a:gd name="connsiteY42" fmla="*/ 2311620 h 2978150"/>
              <a:gd name="connsiteX43" fmla="*/ 129026 w 1283351"/>
              <a:gd name="connsiteY43" fmla="*/ 2440647 h 2978150"/>
              <a:gd name="connsiteX44" fmla="*/ 129027 w 1283351"/>
              <a:gd name="connsiteY44" fmla="*/ 2440646 h 2978150"/>
              <a:gd name="connsiteX45" fmla="*/ 0 w 1283351"/>
              <a:gd name="connsiteY45" fmla="*/ 2311619 h 2978150"/>
              <a:gd name="connsiteX46" fmla="*/ 0 w 1283351"/>
              <a:gd name="connsiteY46" fmla="*/ 276727 h 2978150"/>
              <a:gd name="connsiteX47" fmla="*/ 1 w 1283351"/>
              <a:gd name="connsiteY47" fmla="*/ 276727 h 2978150"/>
              <a:gd name="connsiteX48" fmla="*/ 1 w 1283351"/>
              <a:gd name="connsiteY48" fmla="*/ 129027 h 2978150"/>
              <a:gd name="connsiteX49" fmla="*/ 129028 w 1283351"/>
              <a:gd name="connsiteY49" fmla="*/ 0 h 29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83351" h="2978150">
                <a:moveTo>
                  <a:pt x="129028" y="0"/>
                </a:moveTo>
                <a:cubicBezTo>
                  <a:pt x="182472" y="0"/>
                  <a:pt x="228327" y="32494"/>
                  <a:pt x="247914" y="78804"/>
                </a:cubicBezTo>
                <a:lnTo>
                  <a:pt x="228436" y="159383"/>
                </a:lnTo>
                <a:cubicBezTo>
                  <a:pt x="231295" y="145223"/>
                  <a:pt x="262207" y="92964"/>
                  <a:pt x="265066" y="78804"/>
                </a:cubicBezTo>
                <a:cubicBezTo>
                  <a:pt x="284654" y="32494"/>
                  <a:pt x="330508" y="0"/>
                  <a:pt x="383953" y="0"/>
                </a:cubicBezTo>
                <a:cubicBezTo>
                  <a:pt x="437398" y="0"/>
                  <a:pt x="483253" y="32494"/>
                  <a:pt x="502839" y="78804"/>
                </a:cubicBezTo>
                <a:lnTo>
                  <a:pt x="512978" y="129025"/>
                </a:lnTo>
                <a:lnTo>
                  <a:pt x="523117" y="78804"/>
                </a:lnTo>
                <a:cubicBezTo>
                  <a:pt x="542705" y="32494"/>
                  <a:pt x="588560" y="0"/>
                  <a:pt x="642005" y="0"/>
                </a:cubicBezTo>
                <a:cubicBezTo>
                  <a:pt x="695449" y="0"/>
                  <a:pt x="741304" y="32494"/>
                  <a:pt x="760891" y="78804"/>
                </a:cubicBezTo>
                <a:lnTo>
                  <a:pt x="769467" y="121283"/>
                </a:lnTo>
                <a:lnTo>
                  <a:pt x="778043" y="78804"/>
                </a:lnTo>
                <a:cubicBezTo>
                  <a:pt x="797631" y="32494"/>
                  <a:pt x="843486" y="0"/>
                  <a:pt x="896930" y="0"/>
                </a:cubicBezTo>
                <a:cubicBezTo>
                  <a:pt x="950375" y="0"/>
                  <a:pt x="996230" y="32494"/>
                  <a:pt x="1015817" y="78804"/>
                </a:cubicBezTo>
                <a:lnTo>
                  <a:pt x="1025628" y="127398"/>
                </a:lnTo>
                <a:lnTo>
                  <a:pt x="1035439" y="78804"/>
                </a:lnTo>
                <a:cubicBezTo>
                  <a:pt x="1055025" y="32494"/>
                  <a:pt x="1100880" y="0"/>
                  <a:pt x="1154325" y="0"/>
                </a:cubicBezTo>
                <a:cubicBezTo>
                  <a:pt x="1225585" y="0"/>
                  <a:pt x="1283351" y="57767"/>
                  <a:pt x="1283351" y="129027"/>
                </a:cubicBezTo>
                <a:cubicBezTo>
                  <a:pt x="1283351" y="661988"/>
                  <a:pt x="1283350" y="1194948"/>
                  <a:pt x="1283350" y="1727909"/>
                </a:cubicBezTo>
                <a:lnTo>
                  <a:pt x="1283350" y="1727912"/>
                </a:lnTo>
                <a:cubicBezTo>
                  <a:pt x="1283350" y="2068315"/>
                  <a:pt x="1283349" y="2408717"/>
                  <a:pt x="1283349" y="2749120"/>
                </a:cubicBezTo>
                <a:cubicBezTo>
                  <a:pt x="1283349" y="2820380"/>
                  <a:pt x="1225582" y="2878147"/>
                  <a:pt x="1154322" y="2878147"/>
                </a:cubicBezTo>
                <a:lnTo>
                  <a:pt x="1154323" y="2878146"/>
                </a:lnTo>
                <a:cubicBezTo>
                  <a:pt x="1083063" y="2878146"/>
                  <a:pt x="1025296" y="2820379"/>
                  <a:pt x="1025296" y="2749119"/>
                </a:cubicBezTo>
                <a:lnTo>
                  <a:pt x="1025296" y="1731178"/>
                </a:lnTo>
                <a:lnTo>
                  <a:pt x="1025296" y="1731181"/>
                </a:lnTo>
                <a:cubicBezTo>
                  <a:pt x="1025296" y="2076001"/>
                  <a:pt x="1025295" y="2420822"/>
                  <a:pt x="1025295" y="2765642"/>
                </a:cubicBezTo>
                <a:lnTo>
                  <a:pt x="1015157" y="2715423"/>
                </a:lnTo>
                <a:cubicBezTo>
                  <a:pt x="995569" y="2669113"/>
                  <a:pt x="949714" y="2636619"/>
                  <a:pt x="896269" y="2636619"/>
                </a:cubicBezTo>
                <a:cubicBezTo>
                  <a:pt x="842824" y="2636619"/>
                  <a:pt x="796969" y="2669113"/>
                  <a:pt x="777382" y="2715423"/>
                </a:cubicBezTo>
                <a:lnTo>
                  <a:pt x="767618" y="2763784"/>
                </a:lnTo>
                <a:lnTo>
                  <a:pt x="767618" y="2849123"/>
                </a:lnTo>
                <a:cubicBezTo>
                  <a:pt x="767618" y="2920383"/>
                  <a:pt x="709851" y="2978150"/>
                  <a:pt x="638591" y="2978150"/>
                </a:cubicBezTo>
                <a:lnTo>
                  <a:pt x="638592" y="2978149"/>
                </a:lnTo>
                <a:cubicBezTo>
                  <a:pt x="567332" y="2978149"/>
                  <a:pt x="509565" y="2920382"/>
                  <a:pt x="509565" y="2849122"/>
                </a:cubicBezTo>
                <a:lnTo>
                  <a:pt x="509565" y="1744815"/>
                </a:lnTo>
                <a:lnTo>
                  <a:pt x="509565" y="1744818"/>
                </a:lnTo>
                <a:cubicBezTo>
                  <a:pt x="509565" y="1914913"/>
                  <a:pt x="509564" y="2085007"/>
                  <a:pt x="509564" y="2255102"/>
                </a:cubicBezTo>
                <a:lnTo>
                  <a:pt x="499426" y="2204883"/>
                </a:lnTo>
                <a:cubicBezTo>
                  <a:pt x="479838" y="2158573"/>
                  <a:pt x="433983" y="2126079"/>
                  <a:pt x="380538" y="2126079"/>
                </a:cubicBezTo>
                <a:cubicBezTo>
                  <a:pt x="327093" y="2126079"/>
                  <a:pt x="281238" y="2158573"/>
                  <a:pt x="261651" y="2204883"/>
                </a:cubicBezTo>
                <a:lnTo>
                  <a:pt x="258053" y="2222702"/>
                </a:lnTo>
                <a:lnTo>
                  <a:pt x="258053" y="2311620"/>
                </a:lnTo>
                <a:cubicBezTo>
                  <a:pt x="258053" y="2382880"/>
                  <a:pt x="200286" y="2440647"/>
                  <a:pt x="129026" y="2440647"/>
                </a:cubicBezTo>
                <a:lnTo>
                  <a:pt x="129027" y="2440646"/>
                </a:lnTo>
                <a:cubicBezTo>
                  <a:pt x="57767" y="2440646"/>
                  <a:pt x="0" y="2382879"/>
                  <a:pt x="0" y="2311619"/>
                </a:cubicBezTo>
                <a:lnTo>
                  <a:pt x="0" y="276727"/>
                </a:lnTo>
                <a:lnTo>
                  <a:pt x="1" y="276727"/>
                </a:lnTo>
                <a:lnTo>
                  <a:pt x="1" y="129027"/>
                </a:lnTo>
                <a:cubicBezTo>
                  <a:pt x="1" y="57767"/>
                  <a:pt x="57768" y="0"/>
                  <a:pt x="129028" y="0"/>
                </a:cubicBezTo>
                <a:close/>
              </a:path>
            </a:pathLst>
          </a:cu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267200" y="-1295400"/>
            <a:ext cx="4191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одержимое 2"/>
          <p:cNvSpPr txBox="1">
            <a:spLocks/>
          </p:cNvSpPr>
          <p:nvPr/>
        </p:nvSpPr>
        <p:spPr bwMode="auto">
          <a:xfrm>
            <a:off x="313341" y="2491364"/>
            <a:ext cx="3856163" cy="15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Оценивайте и решение и компанию разработчика и сервис - обращайте внимание на уровень технической поддержки, условия клиентской и технической работы с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партнёром.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34" name="Text Placeholder 20"/>
          <p:cNvSpPr txBox="1">
            <a:spLocks/>
          </p:cNvSpPr>
          <p:nvPr/>
        </p:nvSpPr>
        <p:spPr>
          <a:xfrm>
            <a:off x="313341" y="1879937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37" name="Содержимое 2"/>
          <p:cNvSpPr txBox="1">
            <a:spLocks/>
          </p:cNvSpPr>
          <p:nvPr/>
        </p:nvSpPr>
        <p:spPr bwMode="auto">
          <a:xfrm>
            <a:off x="313341" y="4679724"/>
            <a:ext cx="3856163" cy="15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Смотрите на возможности использования штатного функционала платформы 1С-Битрикс - не на всех решениях используются все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возможности.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38" name="Text Placeholder 20"/>
          <p:cNvSpPr txBox="1">
            <a:spLocks/>
          </p:cNvSpPr>
          <p:nvPr/>
        </p:nvSpPr>
        <p:spPr>
          <a:xfrm>
            <a:off x="313341" y="4068297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02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4618" b="7246"/>
          <a:stretch/>
        </p:blipFill>
        <p:spPr>
          <a:xfrm>
            <a:off x="0" y="1019359"/>
            <a:ext cx="9067800" cy="53738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" y="275633"/>
            <a:ext cx="3927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Советы по выбору решений: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Rectángulo redondeado 47"/>
          <p:cNvSpPr/>
          <p:nvPr/>
        </p:nvSpPr>
        <p:spPr>
          <a:xfrm>
            <a:off x="381000" y="484376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391409" y="1676400"/>
            <a:ext cx="7410843" cy="7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Не выбирайте "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подешевле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". У бесплатных и недорогих решений отсутствует техническая и пользовательская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поддержка.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11" name="Text Placeholder 20"/>
          <p:cNvSpPr txBox="1">
            <a:spLocks/>
          </p:cNvSpPr>
          <p:nvPr/>
        </p:nvSpPr>
        <p:spPr>
          <a:xfrm>
            <a:off x="313341" y="170599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03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373266" y="2635387"/>
            <a:ext cx="6551533" cy="65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Обращайте внимание на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отзывы,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особенно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негативные. 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13" name="Text Placeholder 20"/>
          <p:cNvSpPr txBox="1">
            <a:spLocks/>
          </p:cNvSpPr>
          <p:nvPr/>
        </p:nvSpPr>
        <p:spPr>
          <a:xfrm>
            <a:off x="313341" y="2656812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04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219200" y="1779565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219200" y="2730381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>
            <a:spLocks/>
          </p:cNvSpPr>
          <p:nvPr/>
        </p:nvSpPr>
        <p:spPr bwMode="auto">
          <a:xfrm>
            <a:off x="1373267" y="3633494"/>
            <a:ext cx="7161134" cy="11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Читайте комментарии к решениям. В них можно проследить перспективность работы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: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как быстро появляется ответ на вопросы,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насколько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старательно и профессионально консультируют клиентов,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насколько решение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популярно.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24" name="Text Placeholder 20"/>
          <p:cNvSpPr txBox="1">
            <a:spLocks/>
          </p:cNvSpPr>
          <p:nvPr/>
        </p:nvSpPr>
        <p:spPr>
          <a:xfrm>
            <a:off x="313342" y="369006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05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6" name="Прямая соединительная линия 22"/>
          <p:cNvCxnSpPr/>
          <p:nvPr/>
        </p:nvCxnSpPr>
        <p:spPr>
          <a:xfrm>
            <a:off x="1219200" y="3763635"/>
            <a:ext cx="0" cy="945747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86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4618" b="7246"/>
          <a:stretch/>
        </p:blipFill>
        <p:spPr>
          <a:xfrm>
            <a:off x="0" y="1019359"/>
            <a:ext cx="9067800" cy="53738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" y="275633"/>
            <a:ext cx="3927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Советы по выбору решений: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Rectángulo redondeado 47"/>
          <p:cNvSpPr/>
          <p:nvPr/>
        </p:nvSpPr>
        <p:spPr>
          <a:xfrm>
            <a:off x="381000" y="484376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1373266" y="1524001"/>
            <a:ext cx="7286401" cy="154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Смотрим когда решение создано и как давно обновлялось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: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- старые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решения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не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корректно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работают на новой платформе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D7,</a:t>
            </a:r>
            <a:endParaRPr lang="ru-RU" sz="1800" b="0" dirty="0" smtClean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-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не обновляемые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решения бывают заброшенными и не развиваются, </a:t>
            </a:r>
            <a:endParaRPr lang="ru-RU" sz="1800" b="0" dirty="0" smtClean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-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у старых и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не обновляемых 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решений могут быть исчезнувшие разработчики, которые не оказывают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поддержки.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17" name="Text Placeholder 20"/>
          <p:cNvSpPr txBox="1">
            <a:spLocks/>
          </p:cNvSpPr>
          <p:nvPr/>
        </p:nvSpPr>
        <p:spPr>
          <a:xfrm>
            <a:off x="313341" y="1524000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06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1219200" y="1662553"/>
            <a:ext cx="0" cy="1320336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9" y="1718953"/>
            <a:ext cx="4845819" cy="467505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06292" y="2568361"/>
            <a:ext cx="2489225" cy="990600"/>
          </a:xfrm>
        </p:spPr>
        <p:txBody>
          <a:bodyPr/>
          <a:lstStyle/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Невысокая стоимость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44308"/>
            <a:ext cx="42222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Конструкторы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сайтов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Преимущества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919567" y="3237959"/>
            <a:ext cx="2590800" cy="147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Быстрый запуск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 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5896276" y="4463724"/>
            <a:ext cx="265164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Простые в управлении 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96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4618" b="7246"/>
          <a:stretch/>
        </p:blipFill>
        <p:spPr>
          <a:xfrm>
            <a:off x="0" y="1019359"/>
            <a:ext cx="9067800" cy="53738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275633"/>
            <a:ext cx="3927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Советы по выбору решений: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ángulo redondeado 47"/>
          <p:cNvSpPr/>
          <p:nvPr/>
        </p:nvSpPr>
        <p:spPr>
          <a:xfrm>
            <a:off x="381000" y="484376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391409" y="1819157"/>
            <a:ext cx="7410843" cy="3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Смотрим условия технической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поддержки.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8" name="Text Placeholder 20"/>
          <p:cNvSpPr txBox="1">
            <a:spLocks/>
          </p:cNvSpPr>
          <p:nvPr/>
        </p:nvSpPr>
        <p:spPr>
          <a:xfrm>
            <a:off x="313341" y="170599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07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219200" y="1779565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>
            <a:spLocks/>
          </p:cNvSpPr>
          <p:nvPr/>
        </p:nvSpPr>
        <p:spPr bwMode="auto">
          <a:xfrm>
            <a:off x="1447800" y="2711162"/>
            <a:ext cx="7349333" cy="154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Свяжитесь с компанией разработчиком и узнайте стоимость доработок и типовых услуг - они могут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понадобиться. 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26" name="Text Placeholder 20"/>
          <p:cNvSpPr txBox="1">
            <a:spLocks/>
          </p:cNvSpPr>
          <p:nvPr/>
        </p:nvSpPr>
        <p:spPr>
          <a:xfrm>
            <a:off x="304800" y="274712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08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7" name="Прямая соединительная линия 16"/>
          <p:cNvCxnSpPr/>
          <p:nvPr/>
        </p:nvCxnSpPr>
        <p:spPr>
          <a:xfrm>
            <a:off x="1210659" y="2743200"/>
            <a:ext cx="8541" cy="60960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21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4618" b="7246"/>
          <a:stretch/>
        </p:blipFill>
        <p:spPr>
          <a:xfrm>
            <a:off x="0" y="1019359"/>
            <a:ext cx="9067800" cy="53738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275633"/>
            <a:ext cx="3927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Советы по выбору решений: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ángulo redondeado 47"/>
          <p:cNvSpPr/>
          <p:nvPr/>
        </p:nvSpPr>
        <p:spPr>
          <a:xfrm>
            <a:off x="381000" y="484376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391409" y="1447800"/>
            <a:ext cx="7333343" cy="66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Запрашиваем работающие проекты - часто реальные проекты выглядят менее презентабельно и качественно, чем </a:t>
            </a:r>
            <a:r>
              <a:rPr lang="ru-RU" sz="1800" b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демо</a:t>
            </a: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-сайты. Тестируем их.</a:t>
            </a:r>
          </a:p>
        </p:txBody>
      </p:sp>
      <p:sp>
        <p:nvSpPr>
          <p:cNvPr id="12" name="Text Placeholder 20"/>
          <p:cNvSpPr txBox="1">
            <a:spLocks/>
          </p:cNvSpPr>
          <p:nvPr/>
        </p:nvSpPr>
        <p:spPr>
          <a:xfrm>
            <a:off x="313342" y="1504372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09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06734"/>
            <a:ext cx="1839938" cy="46355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219200" y="1577941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/>
          <p:cNvSpPr txBox="1">
            <a:spLocks/>
          </p:cNvSpPr>
          <p:nvPr/>
        </p:nvSpPr>
        <p:spPr bwMode="auto">
          <a:xfrm>
            <a:off x="1373266" y="2371289"/>
            <a:ext cx="7428681" cy="61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Если есть возможность, устанавливаем и тестируем пробную версию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решения.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23" name="Text Placeholder 20"/>
          <p:cNvSpPr txBox="1">
            <a:spLocks/>
          </p:cNvSpPr>
          <p:nvPr/>
        </p:nvSpPr>
        <p:spPr>
          <a:xfrm>
            <a:off x="313341" y="2371288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10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219200" y="2444857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>
            <a:spLocks/>
          </p:cNvSpPr>
          <p:nvPr/>
        </p:nvSpPr>
        <p:spPr bwMode="auto">
          <a:xfrm>
            <a:off x="1355123" y="3200400"/>
            <a:ext cx="7179277" cy="101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Представляем как будет выглядеть решение с нашим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контентом.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26" name="Text Placeholder 20"/>
          <p:cNvSpPr txBox="1">
            <a:spLocks/>
          </p:cNvSpPr>
          <p:nvPr/>
        </p:nvSpPr>
        <p:spPr>
          <a:xfrm>
            <a:off x="313341" y="3267679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11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7" name="Прямая соединительная линия 15"/>
          <p:cNvCxnSpPr/>
          <p:nvPr/>
        </p:nvCxnSpPr>
        <p:spPr>
          <a:xfrm>
            <a:off x="1219200" y="3341248"/>
            <a:ext cx="0" cy="671047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94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5" b="18597"/>
          <a:stretch/>
        </p:blipFill>
        <p:spPr>
          <a:xfrm>
            <a:off x="4191000" y="3584012"/>
            <a:ext cx="4936405" cy="32739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3685" y="348817"/>
            <a:ext cx="3927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Советы по выбору решений: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Rectángulo redondeado 47"/>
          <p:cNvSpPr/>
          <p:nvPr/>
        </p:nvSpPr>
        <p:spPr>
          <a:xfrm>
            <a:off x="595085" y="557560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5363829" y="2562262"/>
            <a:ext cx="3170571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Прокачиваем сайт функциональными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модулями.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8" name="Text Placeholder 20"/>
          <p:cNvSpPr txBox="1">
            <a:spLocks/>
          </p:cNvSpPr>
          <p:nvPr/>
        </p:nvSpPr>
        <p:spPr>
          <a:xfrm>
            <a:off x="5363829" y="1900028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13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605971" y="5254846"/>
            <a:ext cx="3204029" cy="75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Узнайте есть ли документация и инструкции к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решениям.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10" name="Text Placeholder 20"/>
          <p:cNvSpPr txBox="1">
            <a:spLocks/>
          </p:cNvSpPr>
          <p:nvPr/>
        </p:nvSpPr>
        <p:spPr>
          <a:xfrm>
            <a:off x="605971" y="4493572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14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29" y="579918"/>
            <a:ext cx="1839938" cy="463550"/>
          </a:xfrm>
          <a:prstGeom prst="rect">
            <a:avLst/>
          </a:prstGeom>
        </p:spPr>
      </p:pic>
      <p:sp>
        <p:nvSpPr>
          <p:cNvPr id="27" name="Содержимое 2"/>
          <p:cNvSpPr txBox="1">
            <a:spLocks/>
          </p:cNvSpPr>
          <p:nvPr/>
        </p:nvSpPr>
        <p:spPr bwMode="auto">
          <a:xfrm>
            <a:off x="587828" y="2568255"/>
            <a:ext cx="4441372" cy="12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Выбираем решение под себя и свои задачи. Если задачи типовые - выбираем универсальное решение. Если есть отраслевая специфика - выбираем отраслевое 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решение.</a:t>
            </a:r>
            <a:endParaRPr lang="ru-RU" sz="1800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28" name="Text Placeholder 20"/>
          <p:cNvSpPr txBox="1">
            <a:spLocks/>
          </p:cNvSpPr>
          <p:nvPr/>
        </p:nvSpPr>
        <p:spPr>
          <a:xfrm>
            <a:off x="605971" y="1906073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1</a:t>
            </a:r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2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3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133600"/>
            <a:ext cx="9144000" cy="985838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9939" name="TextBox 10"/>
          <p:cNvSpPr txBox="1">
            <a:spLocks noChangeArrowheads="1"/>
          </p:cNvSpPr>
          <p:nvPr/>
        </p:nvSpPr>
        <p:spPr bwMode="auto">
          <a:xfrm>
            <a:off x="1734570" y="2208549"/>
            <a:ext cx="55748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4400" b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Спасибо </a:t>
            </a:r>
            <a:r>
              <a:rPr lang="ru-RU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за внимание!</a:t>
            </a:r>
            <a:r>
              <a:rPr lang="en-US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4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784558" y="3680787"/>
            <a:ext cx="55748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ЯРОСЛАВ ГОЛУБ</a:t>
            </a:r>
          </a:p>
          <a:p>
            <a:pPr algn="ctr" eaLnBrk="1" hangingPunct="1"/>
            <a:r>
              <a:rPr lang="ru-RU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Директор интернет-агентства </a:t>
            </a:r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INTEC</a:t>
            </a:r>
            <a:endParaRPr lang="ru-RU" sz="2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797696" y="5197364"/>
            <a:ext cx="55748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golub@intecweb.ru </a:t>
            </a:r>
            <a:endParaRPr lang="en-US" sz="24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8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(351) 777-50-62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81" y="715738"/>
            <a:ext cx="2777435" cy="6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9865" y="3581400"/>
            <a:ext cx="3861736" cy="2499564"/>
          </a:xfrm>
        </p:spPr>
        <p:txBody>
          <a:bodyPr/>
          <a:lstStyle/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Нет возможности индивидуальных доработок дизайна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функционала</a:t>
            </a: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Шаблонный, не впечатляющий дизайн</a:t>
            </a: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 bwMode="auto">
          <a:xfrm>
            <a:off x="6116791" y="3597313"/>
            <a:ext cx="2503461" cy="19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Нельзя забрать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свой хостинг</a:t>
            </a: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endParaRPr lang="ru-RU" sz="18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Скрытые платежи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117417"/>
            <a:ext cx="9150438" cy="1492599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62200" y="1588979"/>
            <a:ext cx="2044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n-lt"/>
                <a:cs typeface="Arial"/>
              </a:rPr>
              <a:t>Недостатки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6629"/>
            <a:ext cx="1839938" cy="4635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5" y="3671451"/>
            <a:ext cx="543052" cy="5430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5" y="4867625"/>
            <a:ext cx="543052" cy="5430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67625"/>
            <a:ext cx="543052" cy="5430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73513"/>
            <a:ext cx="543052" cy="543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5" y="1267328"/>
            <a:ext cx="1600199" cy="16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55821"/>
            <a:ext cx="9144000" cy="1172546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24758" y="1843606"/>
            <a:ext cx="3709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n-lt"/>
                <a:cs typeface="Arial"/>
              </a:rPr>
              <a:t>Область </a:t>
            </a:r>
            <a:r>
              <a:rPr lang="ru-RU" sz="2800" dirty="0" smtClean="0">
                <a:solidFill>
                  <a:schemeClr val="bg1"/>
                </a:solidFill>
                <a:latin typeface="+mn-lt"/>
                <a:cs typeface="Arial"/>
              </a:rPr>
              <a:t>применения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943909" y="5120190"/>
            <a:ext cx="4313891" cy="823410"/>
          </a:xfrm>
        </p:spPr>
        <p:txBody>
          <a:bodyPr/>
          <a:lstStyle/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Б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ыстрый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запуск под "временную" задачу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(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сайт мероприятия)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>
              <a:buClr>
                <a:srgbClr val="AA0236"/>
              </a:buClr>
              <a:buNone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6629"/>
            <a:ext cx="1839938" cy="4635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61" b="17709"/>
          <a:stretch/>
        </p:blipFill>
        <p:spPr>
          <a:xfrm>
            <a:off x="-152400" y="15725"/>
            <a:ext cx="4560425" cy="2712642"/>
          </a:xfrm>
          <a:prstGeom prst="rect">
            <a:avLst/>
          </a:prstGeom>
        </p:spPr>
      </p:pic>
      <p:sp>
        <p:nvSpPr>
          <p:cNvPr id="14" name="Rectángulo redondeado 47"/>
          <p:cNvSpPr/>
          <p:nvPr/>
        </p:nvSpPr>
        <p:spPr>
          <a:xfrm>
            <a:off x="749222" y="3600172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redondeado 48"/>
          <p:cNvSpPr/>
          <p:nvPr/>
        </p:nvSpPr>
        <p:spPr>
          <a:xfrm>
            <a:off x="6018662" y="3600172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redondeado 49"/>
          <p:cNvSpPr/>
          <p:nvPr/>
        </p:nvSpPr>
        <p:spPr>
          <a:xfrm>
            <a:off x="749222" y="5153838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943909" y="3589103"/>
            <a:ext cx="339986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Запуск рабочего сайта при ограниченном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бюджете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 </a:t>
            </a:r>
          </a:p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 bwMode="auto">
          <a:xfrm>
            <a:off x="6248400" y="3589103"/>
            <a:ext cx="2136867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Т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естирование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ниши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987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1676400"/>
            <a:ext cx="9144000" cy="4472786"/>
            <a:chOff x="-1" y="1653083"/>
            <a:chExt cx="9144000" cy="44727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483" r="228" b="8"/>
            <a:stretch/>
          </p:blipFill>
          <p:spPr>
            <a:xfrm>
              <a:off x="-1" y="1653083"/>
              <a:ext cx="7778758" cy="4472786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57" t="4483" r="228" b="8"/>
            <a:stretch/>
          </p:blipFill>
          <p:spPr>
            <a:xfrm flipH="1">
              <a:off x="7692624" y="1653083"/>
              <a:ext cx="1451375" cy="4472786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-11738" y="1676400"/>
            <a:ext cx="9144000" cy="448595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20"/>
          <p:cNvSpPr txBox="1">
            <a:spLocks/>
          </p:cNvSpPr>
          <p:nvPr/>
        </p:nvSpPr>
        <p:spPr>
          <a:xfrm>
            <a:off x="457200" y="2879845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1">
                    <a:lumMod val="50000"/>
                    <a:lumOff val="5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13" name="Text Placeholder 20"/>
          <p:cNvSpPr txBox="1">
            <a:spLocks/>
          </p:cNvSpPr>
          <p:nvPr/>
        </p:nvSpPr>
        <p:spPr>
          <a:xfrm>
            <a:off x="3332265" y="2869569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02</a:t>
            </a:r>
          </a:p>
        </p:txBody>
      </p:sp>
      <p:sp>
        <p:nvSpPr>
          <p:cNvPr id="14" name="Text Placeholder 20"/>
          <p:cNvSpPr txBox="1">
            <a:spLocks/>
          </p:cNvSpPr>
          <p:nvPr/>
        </p:nvSpPr>
        <p:spPr>
          <a:xfrm>
            <a:off x="6448399" y="2878144"/>
            <a:ext cx="1127294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3"/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03</a:t>
            </a:r>
          </a:p>
        </p:txBody>
      </p:sp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3376451" y="3746585"/>
            <a:ext cx="2611927" cy="1074549"/>
          </a:xfrm>
        </p:spPr>
        <p:txBody>
          <a:bodyPr/>
          <a:lstStyle/>
          <a:p>
            <a:pPr marL="0" indent="0">
              <a:buClr>
                <a:srgbClr val="AA0236"/>
              </a:buClr>
              <a:buNone/>
            </a:pPr>
            <a:r>
              <a:rPr lang="ru-RU" sz="1800" b="1" dirty="0">
                <a:solidFill>
                  <a:schemeClr val="bg1"/>
                </a:solidFill>
                <a:cs typeface="Arial"/>
              </a:rPr>
              <a:t>Воплощение любых задумок и пожеланий в дизайне</a:t>
            </a: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457200" y="3746585"/>
            <a:ext cx="2318013" cy="107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Реализация </a:t>
            </a:r>
            <a:r>
              <a:rPr lang="ru-RU" sz="1800" dirty="0" smtClean="0">
                <a:solidFill>
                  <a:schemeClr val="bg1"/>
                </a:solidFill>
                <a:cs typeface="Arial"/>
              </a:rPr>
              <a:t>функционала </a:t>
            </a:r>
            <a:r>
              <a:rPr lang="ru-RU" sz="1800" dirty="0">
                <a:solidFill>
                  <a:schemeClr val="bg1"/>
                </a:solidFill>
                <a:cs typeface="Arial"/>
              </a:rPr>
              <a:t>под любые задачи</a:t>
            </a: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6545430" y="3763032"/>
            <a:ext cx="2362199" cy="6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 err="1">
                <a:solidFill>
                  <a:schemeClr val="bg1"/>
                </a:solidFill>
                <a:cs typeface="Arial"/>
              </a:rPr>
              <a:t>Вау</a:t>
            </a:r>
            <a:r>
              <a:rPr lang="ru-RU" sz="1800" dirty="0">
                <a:solidFill>
                  <a:schemeClr val="bg1"/>
                </a:solidFill>
                <a:cs typeface="Arial"/>
              </a:rPr>
              <a:t>-эффект и индивидуальность</a:t>
            </a:r>
            <a:endParaRPr lang="ru-RU" sz="1800" dirty="0" smtClean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3400" y="505199"/>
            <a:ext cx="5638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Индивидуальная разработка 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30" y="554655"/>
            <a:ext cx="1839938" cy="4635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820920" cy="82092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54528" y="3575919"/>
            <a:ext cx="609600" cy="66051"/>
          </a:xfrm>
          <a:prstGeom prst="roundRect">
            <a:avLst/>
          </a:prstGeom>
          <a:solidFill>
            <a:srgbClr val="A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50128" y="3565644"/>
            <a:ext cx="609600" cy="66051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27094" y="3575919"/>
            <a:ext cx="609600" cy="66051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17"/>
          <p:cNvSpPr/>
          <p:nvPr/>
        </p:nvSpPr>
        <p:spPr>
          <a:xfrm>
            <a:off x="1524000" y="1828800"/>
            <a:ext cx="269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Преимущества 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188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-1" y="1676400"/>
            <a:ext cx="9144000" cy="4472786"/>
            <a:chOff x="-1" y="1653083"/>
            <a:chExt cx="9144000" cy="4472786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483" r="228" b="8"/>
            <a:stretch/>
          </p:blipFill>
          <p:spPr>
            <a:xfrm>
              <a:off x="-1" y="1653083"/>
              <a:ext cx="7778758" cy="4472786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57" t="4483" r="228" b="8"/>
            <a:stretch/>
          </p:blipFill>
          <p:spPr>
            <a:xfrm flipH="1">
              <a:off x="7692624" y="1653083"/>
              <a:ext cx="1451375" cy="4472786"/>
            </a:xfrm>
            <a:prstGeom prst="rect">
              <a:avLst/>
            </a:prstGeom>
          </p:spPr>
        </p:pic>
      </p:grpSp>
      <p:sp>
        <p:nvSpPr>
          <p:cNvPr id="38" name="Прямоугольник 37"/>
          <p:cNvSpPr/>
          <p:nvPr/>
        </p:nvSpPr>
        <p:spPr>
          <a:xfrm>
            <a:off x="-11738" y="1676400"/>
            <a:ext cx="9144000" cy="448595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20"/>
          <p:cNvSpPr txBox="1">
            <a:spLocks/>
          </p:cNvSpPr>
          <p:nvPr/>
        </p:nvSpPr>
        <p:spPr>
          <a:xfrm>
            <a:off x="692262" y="2121123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1">
                    <a:lumMod val="50000"/>
                    <a:lumOff val="5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15" name="Text Placeholder 20"/>
          <p:cNvSpPr txBox="1">
            <a:spLocks/>
          </p:cNvSpPr>
          <p:nvPr/>
        </p:nvSpPr>
        <p:spPr>
          <a:xfrm>
            <a:off x="3357490" y="2110847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02</a:t>
            </a:r>
          </a:p>
        </p:txBody>
      </p:sp>
      <p:sp>
        <p:nvSpPr>
          <p:cNvPr id="16" name="Text Placeholder 20"/>
          <p:cNvSpPr txBox="1">
            <a:spLocks/>
          </p:cNvSpPr>
          <p:nvPr/>
        </p:nvSpPr>
        <p:spPr>
          <a:xfrm>
            <a:off x="6405004" y="2119422"/>
            <a:ext cx="1127294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3"/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03</a:t>
            </a: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3401676" y="2987864"/>
            <a:ext cx="2611927" cy="44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Дорого </a:t>
            </a:r>
            <a:r>
              <a:rPr lang="ru-RU" sz="1800" dirty="0" smtClean="0">
                <a:solidFill>
                  <a:schemeClr val="bg1"/>
                </a:solidFill>
                <a:cs typeface="Arial"/>
              </a:rPr>
              <a:t>(от </a:t>
            </a:r>
            <a:r>
              <a:rPr lang="ru-RU" sz="1800" dirty="0">
                <a:solidFill>
                  <a:schemeClr val="bg1"/>
                </a:solidFill>
                <a:cs typeface="Arial"/>
              </a:rPr>
              <a:t>300 000 руб</a:t>
            </a:r>
            <a:r>
              <a:rPr lang="ru-RU" sz="1800" dirty="0" smtClean="0">
                <a:solidFill>
                  <a:schemeClr val="bg1"/>
                </a:solidFill>
                <a:cs typeface="Arial"/>
              </a:rPr>
              <a:t>.)</a:t>
            </a:r>
            <a:endParaRPr lang="ru-RU" sz="1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692263" y="2987863"/>
            <a:ext cx="1905000" cy="32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Долго </a:t>
            </a:r>
            <a:r>
              <a:rPr lang="ru-RU" sz="1800" dirty="0">
                <a:solidFill>
                  <a:schemeClr val="bg1"/>
                </a:solidFill>
                <a:cs typeface="Arial"/>
              </a:rPr>
              <a:t>(</a:t>
            </a:r>
            <a:r>
              <a:rPr lang="ru-RU" sz="1800" dirty="0" smtClean="0">
                <a:solidFill>
                  <a:schemeClr val="bg1"/>
                </a:solidFill>
                <a:cs typeface="Arial"/>
              </a:rPr>
              <a:t>от </a:t>
            </a:r>
            <a:r>
              <a:rPr lang="ru-RU" sz="1800" dirty="0">
                <a:solidFill>
                  <a:schemeClr val="bg1"/>
                </a:solidFill>
                <a:cs typeface="Arial"/>
              </a:rPr>
              <a:t>6 мес</a:t>
            </a:r>
            <a:r>
              <a:rPr lang="ru-RU" sz="1800" dirty="0" smtClean="0">
                <a:solidFill>
                  <a:schemeClr val="bg1"/>
                </a:solidFill>
                <a:cs typeface="Arial"/>
              </a:rPr>
              <a:t>.) </a:t>
            </a:r>
            <a:endParaRPr lang="ru-RU" sz="1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 bwMode="auto">
          <a:xfrm>
            <a:off x="6502035" y="3004310"/>
            <a:ext cx="2362199" cy="6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Требуют тщательного тестирования</a:t>
            </a:r>
            <a:endParaRPr lang="ru-RU" sz="1800" dirty="0" smtClean="0">
              <a:solidFill>
                <a:schemeClr val="bg1"/>
              </a:solidFill>
              <a:cs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02881" y="507816"/>
            <a:ext cx="269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Недостатки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30" y="572398"/>
            <a:ext cx="1839938" cy="463550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789590" y="2817197"/>
            <a:ext cx="609600" cy="66051"/>
          </a:xfrm>
          <a:prstGeom prst="roundRect">
            <a:avLst/>
          </a:prstGeom>
          <a:solidFill>
            <a:srgbClr val="A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475353" y="2806922"/>
            <a:ext cx="609600" cy="66051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83699" y="2817197"/>
            <a:ext cx="609600" cy="66051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 Placeholder 20"/>
          <p:cNvSpPr txBox="1">
            <a:spLocks/>
          </p:cNvSpPr>
          <p:nvPr/>
        </p:nvSpPr>
        <p:spPr>
          <a:xfrm>
            <a:off x="692261" y="3953488"/>
            <a:ext cx="970865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 smtClean="0">
                <a:solidFill>
                  <a:srgbClr val="FFFF00"/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04</a:t>
            </a:r>
            <a:endParaRPr lang="en-US" sz="5000" dirty="0">
              <a:solidFill>
                <a:srgbClr val="FFFF00"/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27" name="Text Placeholder 20"/>
          <p:cNvSpPr txBox="1">
            <a:spLocks/>
          </p:cNvSpPr>
          <p:nvPr/>
        </p:nvSpPr>
        <p:spPr>
          <a:xfrm>
            <a:off x="3357490" y="3943212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05</a:t>
            </a:r>
            <a:endParaRPr lang="en-US" sz="5000" dirty="0">
              <a:solidFill>
                <a:schemeClr val="accent6">
                  <a:lumMod val="60000"/>
                  <a:lumOff val="40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28" name="Text Placeholder 20"/>
          <p:cNvSpPr txBox="1">
            <a:spLocks/>
          </p:cNvSpPr>
          <p:nvPr/>
        </p:nvSpPr>
        <p:spPr>
          <a:xfrm>
            <a:off x="6405004" y="3951787"/>
            <a:ext cx="1127294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 smtClean="0">
                <a:solidFill>
                  <a:schemeClr val="accent6">
                    <a:lumMod val="75000"/>
                  </a:schemeClr>
                </a:solidFill>
                <a:latin typeface="Gotham Pro" panose="02000503040000020004" pitchFamily="2" charset="0"/>
                <a:ea typeface="Raleway Light" charset="0"/>
                <a:cs typeface="Gotham Pro" panose="02000503040000020004" pitchFamily="2" charset="0"/>
              </a:rPr>
              <a:t>06</a:t>
            </a:r>
            <a:endParaRPr lang="en-US" sz="5000" dirty="0">
              <a:solidFill>
                <a:schemeClr val="accent6">
                  <a:lumMod val="75000"/>
                </a:schemeClr>
              </a:solidFill>
              <a:latin typeface="Gotham Pro" panose="02000503040000020004" pitchFamily="2" charset="0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 bwMode="auto">
          <a:xfrm>
            <a:off x="3401676" y="4820228"/>
            <a:ext cx="2853186" cy="107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Требуют особой технической поддержки и периодических доработок</a:t>
            </a:r>
          </a:p>
        </p:txBody>
      </p:sp>
      <p:sp>
        <p:nvSpPr>
          <p:cNvPr id="30" name="Содержимое 2"/>
          <p:cNvSpPr txBox="1">
            <a:spLocks/>
          </p:cNvSpPr>
          <p:nvPr/>
        </p:nvSpPr>
        <p:spPr bwMode="auto">
          <a:xfrm>
            <a:off x="692262" y="4820228"/>
            <a:ext cx="2318013" cy="107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Возможны скрытые дефекты</a:t>
            </a: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 bwMode="auto">
          <a:xfrm>
            <a:off x="6502035" y="4836675"/>
            <a:ext cx="2362199" cy="6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Сложны в управлении</a:t>
            </a:r>
            <a:endParaRPr lang="ru-RU" sz="1800" dirty="0" smtClean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89590" y="4649562"/>
            <a:ext cx="609600" cy="6605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475353" y="4639287"/>
            <a:ext cx="609600" cy="66051"/>
          </a:xfrm>
          <a:prstGeom prst="round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583699" y="4649562"/>
            <a:ext cx="609600" cy="66051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9" y="387000"/>
            <a:ext cx="845926" cy="84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00600" y="0"/>
            <a:ext cx="4343400" cy="6858000"/>
          </a:xfrm>
          <a:custGeom>
            <a:avLst/>
            <a:gdLst>
              <a:gd name="connsiteX0" fmla="*/ 0 w 4343400"/>
              <a:gd name="connsiteY0" fmla="*/ 0 h 6858000"/>
              <a:gd name="connsiteX1" fmla="*/ 4343400 w 4343400"/>
              <a:gd name="connsiteY1" fmla="*/ 0 h 6858000"/>
              <a:gd name="connsiteX2" fmla="*/ 4343400 w 4343400"/>
              <a:gd name="connsiteY2" fmla="*/ 6858000 h 6858000"/>
              <a:gd name="connsiteX3" fmla="*/ 0 w 4343400"/>
              <a:gd name="connsiteY3" fmla="*/ 6858000 h 6858000"/>
              <a:gd name="connsiteX4" fmla="*/ 0 w 4343400"/>
              <a:gd name="connsiteY4" fmla="*/ 0 h 6858000"/>
              <a:gd name="connsiteX0" fmla="*/ 4339771 w 4343400"/>
              <a:gd name="connsiteY0" fmla="*/ 14514 h 6858000"/>
              <a:gd name="connsiteX1" fmla="*/ 4343400 w 4343400"/>
              <a:gd name="connsiteY1" fmla="*/ 0 h 6858000"/>
              <a:gd name="connsiteX2" fmla="*/ 4343400 w 4343400"/>
              <a:gd name="connsiteY2" fmla="*/ 6858000 h 6858000"/>
              <a:gd name="connsiteX3" fmla="*/ 0 w 4343400"/>
              <a:gd name="connsiteY3" fmla="*/ 6858000 h 6858000"/>
              <a:gd name="connsiteX4" fmla="*/ 4339771 w 4343400"/>
              <a:gd name="connsiteY4" fmla="*/ 14514 h 6858000"/>
              <a:gd name="connsiteX0" fmla="*/ 2873828 w 4343400"/>
              <a:gd name="connsiteY0" fmla="*/ 0 h 6858000"/>
              <a:gd name="connsiteX1" fmla="*/ 4343400 w 4343400"/>
              <a:gd name="connsiteY1" fmla="*/ 0 h 6858000"/>
              <a:gd name="connsiteX2" fmla="*/ 4343400 w 4343400"/>
              <a:gd name="connsiteY2" fmla="*/ 6858000 h 6858000"/>
              <a:gd name="connsiteX3" fmla="*/ 0 w 4343400"/>
              <a:gd name="connsiteY3" fmla="*/ 6858000 h 6858000"/>
              <a:gd name="connsiteX4" fmla="*/ 2873828 w 4343400"/>
              <a:gd name="connsiteY4" fmla="*/ 0 h 6858000"/>
              <a:gd name="connsiteX0" fmla="*/ 2510971 w 4343400"/>
              <a:gd name="connsiteY0" fmla="*/ 14515 h 6858000"/>
              <a:gd name="connsiteX1" fmla="*/ 4343400 w 4343400"/>
              <a:gd name="connsiteY1" fmla="*/ 0 h 6858000"/>
              <a:gd name="connsiteX2" fmla="*/ 4343400 w 4343400"/>
              <a:gd name="connsiteY2" fmla="*/ 6858000 h 6858000"/>
              <a:gd name="connsiteX3" fmla="*/ 0 w 4343400"/>
              <a:gd name="connsiteY3" fmla="*/ 6858000 h 6858000"/>
              <a:gd name="connsiteX4" fmla="*/ 2510971 w 4343400"/>
              <a:gd name="connsiteY4" fmla="*/ 145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6858000">
                <a:moveTo>
                  <a:pt x="2510971" y="14515"/>
                </a:moveTo>
                <a:lnTo>
                  <a:pt x="4343400" y="0"/>
                </a:lnTo>
                <a:lnTo>
                  <a:pt x="4343400" y="6858000"/>
                </a:lnTo>
                <a:lnTo>
                  <a:pt x="0" y="6858000"/>
                </a:lnTo>
                <a:lnTo>
                  <a:pt x="2510971" y="1451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5000"/>
                </a:schemeClr>
              </a:gs>
              <a:gs pos="50000">
                <a:schemeClr val="bg1">
                  <a:lumMod val="95000"/>
                  <a:shade val="67500"/>
                  <a:satMod val="115000"/>
                  <a:alpha val="15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3608" y="481189"/>
            <a:ext cx="39271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Область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применения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762000" y="1752600"/>
            <a:ext cx="3399860" cy="96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Решение нестандартных задач - разработка сервисов, онлайн-</a:t>
            </a:r>
            <a:r>
              <a:rPr lang="ru-RU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систем.</a:t>
            </a:r>
            <a:endParaRPr lang="ru-RU" sz="1800" b="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762000" y="3054218"/>
            <a:ext cx="3399860" cy="66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Реализация индивидуальных дизайнерских </a:t>
            </a:r>
            <a:r>
              <a:rPr lang="ru-RU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решений.</a:t>
            </a:r>
            <a:endParaRPr lang="ru-RU" sz="1800" b="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762000" y="4156111"/>
            <a:ext cx="3399860" cy="67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Реализация масштабной рекламной </a:t>
            </a:r>
            <a:r>
              <a:rPr lang="ru-RU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кампании.</a:t>
            </a:r>
            <a:endParaRPr lang="ru-RU" sz="1800" b="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762000" y="5227969"/>
            <a:ext cx="3399860" cy="69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Индивидуальная работа с </a:t>
            </a:r>
            <a:r>
              <a:rPr lang="ru-RU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брендом.</a:t>
            </a:r>
            <a:endParaRPr lang="ru-RU" sz="1800" b="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14" name="Rectángulo redondeado 47"/>
          <p:cNvSpPr/>
          <p:nvPr/>
        </p:nvSpPr>
        <p:spPr>
          <a:xfrm>
            <a:off x="533400" y="1898783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redondeado 48"/>
          <p:cNvSpPr/>
          <p:nvPr/>
        </p:nvSpPr>
        <p:spPr>
          <a:xfrm>
            <a:off x="533400" y="4156111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redondeado 49"/>
          <p:cNvSpPr/>
          <p:nvPr/>
        </p:nvSpPr>
        <p:spPr>
          <a:xfrm>
            <a:off x="533400" y="3106559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redondeado 49"/>
          <p:cNvSpPr/>
          <p:nvPr/>
        </p:nvSpPr>
        <p:spPr>
          <a:xfrm>
            <a:off x="533400" y="5271385"/>
            <a:ext cx="100208" cy="611427"/>
          </a:xfrm>
          <a:prstGeom prst="roundRect">
            <a:avLst>
              <a:gd name="adj" fmla="val 50000"/>
            </a:avLst>
          </a:prstGeom>
          <a:solidFill>
            <a:srgbClr val="FCF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Прямоугольник 20"/>
          <p:cNvSpPr/>
          <p:nvPr/>
        </p:nvSpPr>
        <p:spPr>
          <a:xfrm>
            <a:off x="-6626" y="505855"/>
            <a:ext cx="428060" cy="504666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99" r="21667" b="3393"/>
          <a:stretch/>
        </p:blipFill>
        <p:spPr>
          <a:xfrm>
            <a:off x="3352800" y="1256539"/>
            <a:ext cx="6165064" cy="56834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30" y="515990"/>
            <a:ext cx="1839938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38570" y="303936"/>
            <a:ext cx="3846206" cy="155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Готовые </a:t>
            </a:r>
            <a:r>
              <a:rPr lang="ru-RU" sz="3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решения</a:t>
            </a: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endParaRPr lang="ru-RU" sz="3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3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Преимущества</a:t>
            </a:r>
            <a:endParaRPr lang="ru-RU" sz="3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06" y="381001"/>
            <a:ext cx="1859371" cy="381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29"/>
            <a:ext cx="9144000" cy="2256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0" y="303936"/>
            <a:ext cx="1219099" cy="12190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19683" y="2002907"/>
            <a:ext cx="4002125" cy="2766785"/>
          </a:xfrm>
        </p:spPr>
        <p:txBody>
          <a:bodyPr/>
          <a:lstStyle/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Доступная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стоимость и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ыстрый запуск.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Отраслевые решения: сайты для ресторанов, отелей, агентств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недвижимости.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Простая адаптация и переделка дизайна и структуры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сайта.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429373" y="2002907"/>
            <a:ext cx="3307062" cy="290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индивидуальных доработок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функционала.</a:t>
            </a:r>
            <a:endParaRPr lang="ru-RU" sz="18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endParaRPr lang="ru-RU" sz="18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Тщательно протестированы и пригодны к </a:t>
            </a: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работе.</a:t>
            </a:r>
            <a:endParaRPr lang="ru-RU" sz="18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endParaRPr lang="ru-RU" sz="18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Несложная поддержка.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ángulo redondeado 47"/>
          <p:cNvSpPr/>
          <p:nvPr/>
        </p:nvSpPr>
        <p:spPr>
          <a:xfrm>
            <a:off x="711162" y="2036177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redondeado 48"/>
          <p:cNvSpPr/>
          <p:nvPr/>
        </p:nvSpPr>
        <p:spPr>
          <a:xfrm>
            <a:off x="711162" y="4097122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redondeado 49"/>
          <p:cNvSpPr/>
          <p:nvPr/>
        </p:nvSpPr>
        <p:spPr>
          <a:xfrm>
            <a:off x="711162" y="3144074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redondeado 49"/>
          <p:cNvSpPr/>
          <p:nvPr/>
        </p:nvSpPr>
        <p:spPr>
          <a:xfrm>
            <a:off x="5162151" y="3774282"/>
            <a:ext cx="100208" cy="611427"/>
          </a:xfrm>
          <a:prstGeom prst="roundRect">
            <a:avLst>
              <a:gd name="adj" fmla="val 50000"/>
            </a:avLst>
          </a:prstGeom>
          <a:solidFill>
            <a:srgbClr val="FCF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redondeado 49"/>
          <p:cNvSpPr/>
          <p:nvPr/>
        </p:nvSpPr>
        <p:spPr>
          <a:xfrm>
            <a:off x="5162151" y="2917019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ángulo redondeado 49"/>
          <p:cNvSpPr/>
          <p:nvPr/>
        </p:nvSpPr>
        <p:spPr>
          <a:xfrm>
            <a:off x="5162151" y="2077280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85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20502</TotalTime>
  <Words>1140</Words>
  <Application>Microsoft Macintosh PowerPoint</Application>
  <PresentationFormat>On-screen Show (4:3)</PresentationFormat>
  <Paragraphs>208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 кратчайшие сроки вы установите систему, настроите и откроете готовый интернет-магазин нужной тематики.</vt:lpstr>
      <vt:lpstr>В типовые интернет-магазины уже включено: </vt:lpstr>
      <vt:lpstr>Интернет-магазин электроники и бытовой техники</vt:lpstr>
      <vt:lpstr>Интернет-магазин электроинструмента</vt:lpstr>
      <vt:lpstr>Интернет-магазин одежды и аксессуаров</vt:lpstr>
      <vt:lpstr>PowerPoint Presentation</vt:lpstr>
      <vt:lpstr>PowerPoint Presentation</vt:lpstr>
      <vt:lpstr>PowerPoint Presentation</vt:lpstr>
      <vt:lpstr>Автоматический копирайт, защита от копирования</vt:lpstr>
      <vt:lpstr>DEFA SocialMediaPoster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Yaroslav Golub</cp:lastModifiedBy>
  <cp:revision>1684</cp:revision>
  <dcterms:created xsi:type="dcterms:W3CDTF">2004-09-13T11:38:15Z</dcterms:created>
  <dcterms:modified xsi:type="dcterms:W3CDTF">2017-05-31T13:43:20Z</dcterms:modified>
</cp:coreProperties>
</file>